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73" r:id="rId5"/>
  </p:sldMasterIdLst>
  <p:notesMasterIdLst>
    <p:notesMasterId r:id="rId14"/>
  </p:notesMasterIdLst>
  <p:sldIdLst>
    <p:sldId id="358" r:id="rId6"/>
    <p:sldId id="343" r:id="rId7"/>
    <p:sldId id="310" r:id="rId8"/>
    <p:sldId id="344" r:id="rId9"/>
    <p:sldId id="314" r:id="rId10"/>
    <p:sldId id="360" r:id="rId11"/>
    <p:sldId id="359" r:id="rId12"/>
    <p:sldId id="3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EB7D"/>
    <a:srgbClr val="6CEA7D"/>
    <a:srgbClr val="0F50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autoAdjust="0"/>
    <p:restoredTop sz="95833" autoAdjust="0"/>
  </p:normalViewPr>
  <p:slideViewPr>
    <p:cSldViewPr snapToGrid="0" showGuides="1">
      <p:cViewPr varScale="1">
        <p:scale>
          <a:sx n="107" d="100"/>
          <a:sy n="107" d="100"/>
        </p:scale>
        <p:origin x="896" y="168"/>
      </p:cViewPr>
      <p:guideLst>
        <p:guide orient="horz" pos="237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538E0-A74E-46B4-8770-E8413D2CF38C}" type="datetimeFigureOut">
              <a:rPr lang="en-US" smtClean="0"/>
              <a:pPr/>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62803-9FED-4500-ABA0-B748FB8E8843}" type="slidenum">
              <a:rPr lang="en-US" smtClean="0"/>
              <a:pPr/>
              <a:t>‹#›</a:t>
            </a:fld>
            <a:endParaRPr lang="en-US"/>
          </a:p>
        </p:txBody>
      </p:sp>
    </p:spTree>
    <p:extLst>
      <p:ext uri="{BB962C8B-B14F-4D97-AF65-F5344CB8AC3E}">
        <p14:creationId xmlns:p14="http://schemas.microsoft.com/office/powerpoint/2010/main" val="134983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C56809D4-139D-46A4-95D4-28A24193D00C}"/>
              </a:ext>
            </a:extLst>
          </p:cNvPr>
          <p:cNvSpPr>
            <a:spLocks noGrp="1"/>
          </p:cNvSpPr>
          <p:nvPr>
            <p:ph type="pic" sz="quarter" idx="16" hasCustomPrompt="1"/>
          </p:nvPr>
        </p:nvSpPr>
        <p:spPr>
          <a:xfrm>
            <a:off x="8356827"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512B8526-6395-40A2-9FBE-B930B478136A}"/>
              </a:ext>
            </a:extLst>
          </p:cNvPr>
          <p:cNvSpPr>
            <a:spLocks noGrp="1"/>
          </p:cNvSpPr>
          <p:nvPr>
            <p:ph type="pic" sz="quarter" idx="42" hasCustomPrompt="1"/>
          </p:nvPr>
        </p:nvSpPr>
        <p:spPr>
          <a:xfrm>
            <a:off x="780134"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82E9E28-B05C-40A5-AA83-1BD424FE7029}"/>
              </a:ext>
            </a:extLst>
          </p:cNvPr>
          <p:cNvSpPr>
            <a:spLocks noGrp="1"/>
          </p:cNvSpPr>
          <p:nvPr>
            <p:ph type="pic" sz="quarter" idx="43" hasCustomPrompt="1"/>
          </p:nvPr>
        </p:nvSpPr>
        <p:spPr>
          <a:xfrm>
            <a:off x="4553888"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5AC1333C-DE5D-4D51-8B20-FC7CB2F763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928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776058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GB"/>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5/8/2024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315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pic>
        <p:nvPicPr>
          <p:cNvPr id="2" name="Picture 3" descr="E:\002-KIMS BUSINESS\007-02-MaxPPT-Contents\150902-com-Global-Laptop\mo900.png">
            <a:extLst>
              <a:ext uri="{FF2B5EF4-FFF2-40B4-BE49-F238E27FC236}">
                <a16:creationId xmlns:a16="http://schemas.microsoft.com/office/drawing/2014/main" id="{D4DDBED3-725B-4B1F-B148-EC667C3F262E}"/>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a:extLst>
              <a:ext uri="{FF2B5EF4-FFF2-40B4-BE49-F238E27FC236}">
                <a16:creationId xmlns:a16="http://schemas.microsoft.com/office/drawing/2014/main" id="{BA9C149B-011B-4621-A8F2-EB7B0444315C}"/>
              </a:ext>
            </a:extLst>
          </p:cNvPr>
          <p:cNvSpPr>
            <a:spLocks noGrp="1"/>
          </p:cNvSpPr>
          <p:nvPr>
            <p:ph type="pic" idx="14" hasCustomPrompt="1"/>
          </p:nvPr>
        </p:nvSpPr>
        <p:spPr>
          <a:xfrm>
            <a:off x="8898129" y="2706232"/>
            <a:ext cx="1672517" cy="2652021"/>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672517"/>
              <a:gd name="connsiteY0" fmla="*/ 0 h 2642293"/>
              <a:gd name="connsiteX1" fmla="*/ 1523565 w 1672517"/>
              <a:gd name="connsiteY1" fmla="*/ 45733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42293"/>
              <a:gd name="connsiteX1" fmla="*/ 1523565 w 1672517"/>
              <a:gd name="connsiteY1" fmla="*/ 16550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52021"/>
              <a:gd name="connsiteX1" fmla="*/ 1523565 w 1672517"/>
              <a:gd name="connsiteY1" fmla="*/ 16550 h 2652021"/>
              <a:gd name="connsiteX2" fmla="*/ 1672517 w 1672517"/>
              <a:gd name="connsiteY2" fmla="*/ 2609194 h 2652021"/>
              <a:gd name="connsiteX3" fmla="*/ 161364 w 1672517"/>
              <a:gd name="connsiteY3" fmla="*/ 2652021 h 2652021"/>
              <a:gd name="connsiteX4" fmla="*/ 0 w 1672517"/>
              <a:gd name="connsiteY4" fmla="*/ 0 h 265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52021">
                <a:moveTo>
                  <a:pt x="0" y="0"/>
                </a:moveTo>
                <a:lnTo>
                  <a:pt x="1523565" y="16550"/>
                </a:lnTo>
                <a:lnTo>
                  <a:pt x="1672517" y="2609194"/>
                </a:lnTo>
                <a:lnTo>
                  <a:pt x="161364" y="2652021"/>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 name="Text Placeholder 9">
            <a:extLst>
              <a:ext uri="{FF2B5EF4-FFF2-40B4-BE49-F238E27FC236}">
                <a16:creationId xmlns:a16="http://schemas.microsoft.com/office/drawing/2014/main" id="{ED990833-0CBB-4C78-8706-0571A6D34C8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204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58E349F4-7582-48A8-86E1-CA75B470B384}"/>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29266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77" r:id="rId6"/>
    <p:sldLayoutId id="2147483678" r:id="rId7"/>
    <p:sldLayoutId id="2147483679" r:id="rId8"/>
    <p:sldLayoutId id="2147483680" r:id="rId9"/>
    <p:sldLayoutId id="2147483681" r:id="rId10"/>
    <p:sldLayoutId id="2147483683" r:id="rId11"/>
    <p:sldLayoutId id="2147483684" r:id="rId12"/>
    <p:sldLayoutId id="2147483686" r:id="rId13"/>
    <p:sldLayoutId id="2147483689" r:id="rId14"/>
    <p:sldLayoutId id="2147483687" r:id="rId15"/>
    <p:sldLayoutId id="2147483688" r:id="rId16"/>
    <p:sldLayoutId id="2147483690" r:id="rId17"/>
    <p:sldLayoutId id="2147483672" r:id="rId18"/>
    <p:sldLayoutId id="214748369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svg"/><Relationship Id="rId3" Type="http://schemas.microsoft.com/office/2007/relationships/hdphoto" Target="../media/hdphoto2.wdp"/><Relationship Id="rId7" Type="http://schemas.openxmlformats.org/officeDocument/2006/relationships/image" Target="../media/image23.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19.svg"/><Relationship Id="rId5" Type="http://schemas.openxmlformats.org/officeDocument/2006/relationships/image" Target="../media/image26.svg"/><Relationship Id="rId10" Type="http://schemas.openxmlformats.org/officeDocument/2006/relationships/image" Target="../media/image18.png"/><Relationship Id="rId4" Type="http://schemas.openxmlformats.org/officeDocument/2006/relationships/image" Target="../media/image25.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9566CB-A250-84B1-521E-70CF143796FC}"/>
              </a:ext>
            </a:extLst>
          </p:cNvPr>
          <p:cNvSpPr txBox="1">
            <a:spLocks noGrp="1"/>
          </p:cNvSpPr>
          <p:nvPr>
            <p:ph type="ctrTitle"/>
          </p:nvPr>
        </p:nvSpPr>
        <p:spPr>
          <a:xfrm>
            <a:off x="936791" y="2053239"/>
            <a:ext cx="10318418" cy="2751522"/>
          </a:xfrm>
          <a:prstGeom prst="rect">
            <a:avLst/>
          </a:prstGeom>
          <a:noFill/>
        </p:spPr>
        <p:txBody>
          <a:bodyPr wrap="square" rtlCol="0" anchor="ctr">
            <a:spAutoFit/>
          </a:bodyPr>
          <a:lstStyle/>
          <a:p>
            <a:pPr algn="ctr"/>
            <a:r>
              <a:rPr lang="en-US" altLang="ko-KR" sz="9600" dirty="0">
                <a:solidFill>
                  <a:schemeClr val="tx2">
                    <a:lumMod val="75000"/>
                  </a:schemeClr>
                </a:solidFill>
                <a:latin typeface="Impact" panose="020B0806030902050204" pitchFamily="34" charset="0"/>
                <a:cs typeface="Arial" pitchFamily="34" charset="0"/>
              </a:rPr>
              <a:t>Art for Heart’s Sake</a:t>
            </a:r>
          </a:p>
        </p:txBody>
      </p:sp>
      <p:sp>
        <p:nvSpPr>
          <p:cNvPr id="6" name="Subtitle 5">
            <a:extLst>
              <a:ext uri="{FF2B5EF4-FFF2-40B4-BE49-F238E27FC236}">
                <a16:creationId xmlns:a16="http://schemas.microsoft.com/office/drawing/2014/main" id="{0E2FA5E8-067E-19C3-C7EB-65F1C06969E1}"/>
              </a:ext>
            </a:extLst>
          </p:cNvPr>
          <p:cNvSpPr txBox="1">
            <a:spLocks noGrp="1"/>
          </p:cNvSpPr>
          <p:nvPr>
            <p:ph type="subTitle" idx="1"/>
          </p:nvPr>
        </p:nvSpPr>
        <p:spPr>
          <a:xfrm>
            <a:off x="697831" y="5149017"/>
            <a:ext cx="11249526" cy="1549142"/>
          </a:xfrm>
          <a:prstGeom prst="rect">
            <a:avLst/>
          </a:prstGeom>
          <a:noFill/>
        </p:spPr>
        <p:txBody>
          <a:bodyPr wrap="square" lIns="108000" rIns="108000" rtlCol="0">
            <a:spAutoFit/>
          </a:bodyPr>
          <a:lstStyle/>
          <a:p>
            <a:r>
              <a:rPr lang="en-GB" sz="2400" b="0" dirty="0">
                <a:solidFill>
                  <a:schemeClr val="tx1"/>
                </a:solidFill>
                <a:latin typeface="Impact" panose="020B0806030902050204" pitchFamily="34" charset="0"/>
              </a:rPr>
              <a:t>Erasmus + </a:t>
            </a:r>
            <a:r>
              <a:rPr lang="en-GB" sz="2400" b="0" dirty="0">
                <a:solidFill>
                  <a:schemeClr val="tx1"/>
                </a:solidFill>
                <a:effectLst/>
                <a:latin typeface="Impact" panose="020B0806030902050204" pitchFamily="34" charset="0"/>
              </a:rPr>
              <a:t>KA220-SCH </a:t>
            </a:r>
          </a:p>
          <a:p>
            <a:r>
              <a:rPr lang="en-GB" sz="2400" b="0" dirty="0">
                <a:solidFill>
                  <a:schemeClr val="tx1"/>
                </a:solidFill>
                <a:effectLst/>
                <a:latin typeface="Impact" panose="020B0806030902050204" pitchFamily="34" charset="0"/>
              </a:rPr>
              <a:t> Cooperation partnerships in school education </a:t>
            </a:r>
            <a:endParaRPr lang="en-GB" sz="2400" b="0" dirty="0">
              <a:solidFill>
                <a:schemeClr val="tx1"/>
              </a:solidFill>
              <a:latin typeface="Impact" panose="020B0806030902050204" pitchFamily="34" charset="0"/>
            </a:endParaRPr>
          </a:p>
          <a:p>
            <a:endParaRPr lang="ko-KR" altLang="en-US" sz="3000" b="1" dirty="0">
              <a:solidFill>
                <a:schemeClr val="accent1"/>
              </a:solidFill>
              <a:cs typeface="Arial" pitchFamily="34" charset="0"/>
            </a:endParaRPr>
          </a:p>
        </p:txBody>
      </p:sp>
    </p:spTree>
    <p:extLst>
      <p:ext uri="{BB962C8B-B14F-4D97-AF65-F5344CB8AC3E}">
        <p14:creationId xmlns:p14="http://schemas.microsoft.com/office/powerpoint/2010/main" val="20668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7CDAF7F-6480-4154-9A50-C8C9D3E72B4C}"/>
              </a:ext>
            </a:extLst>
          </p:cNvPr>
          <p:cNvSpPr txBox="1"/>
          <p:nvPr/>
        </p:nvSpPr>
        <p:spPr>
          <a:xfrm>
            <a:off x="813031" y="236483"/>
            <a:ext cx="8020913" cy="830997"/>
          </a:xfrm>
          <a:prstGeom prst="rect">
            <a:avLst/>
          </a:prstGeom>
          <a:noFill/>
        </p:spPr>
        <p:txBody>
          <a:bodyPr wrap="square" lIns="108000" rIns="108000" rtlCol="0">
            <a:spAutoFit/>
          </a:bodyPr>
          <a:lstStyle/>
          <a:p>
            <a:r>
              <a:rPr lang="en-US" altLang="ko-KR" sz="4800" b="1" dirty="0">
                <a:solidFill>
                  <a:schemeClr val="accent5"/>
                </a:solidFill>
                <a:cs typeface="Arial" pitchFamily="34" charset="0"/>
              </a:rPr>
              <a:t>What is our project about?</a:t>
            </a:r>
            <a:endParaRPr lang="ko-KR" altLang="en-US" sz="4800" b="1" dirty="0">
              <a:solidFill>
                <a:schemeClr val="accent5"/>
              </a:solidFill>
              <a:cs typeface="Arial" pitchFamily="34" charset="0"/>
            </a:endParaRPr>
          </a:p>
        </p:txBody>
      </p:sp>
      <p:sp>
        <p:nvSpPr>
          <p:cNvPr id="9" name="Rectangle 8"/>
          <p:cNvSpPr/>
          <p:nvPr/>
        </p:nvSpPr>
        <p:spPr>
          <a:xfrm>
            <a:off x="439557" y="1590967"/>
            <a:ext cx="11312885" cy="4542782"/>
          </a:xfrm>
          <a:prstGeom prst="rect">
            <a:avLst/>
          </a:prstGeom>
        </p:spPr>
        <p:txBody>
          <a:bodyPr wrap="square">
            <a:spAutoFit/>
          </a:bodyPr>
          <a:lstStyle/>
          <a:p>
            <a:pPr marL="228600" lvl="0" indent="-228600">
              <a:lnSpc>
                <a:spcPct val="90000"/>
              </a:lnSpc>
              <a:spcBef>
                <a:spcPts val="1800"/>
              </a:spcBef>
              <a:buFont typeface="Arial" panose="020B0604020202020204" pitchFamily="34" charset="0"/>
              <a:buChar char="•"/>
              <a:defRPr/>
            </a:pPr>
            <a:r>
              <a:rPr lang="en-GB" sz="2400" dirty="0"/>
              <a:t>This a 3 year project (September 2023 – August 2026), involving 6 schools from across Europe, to use the creative arts to positively impact </a:t>
            </a:r>
            <a:r>
              <a:rPr lang="en-GB" sz="2400" dirty="0">
                <a:effectLst/>
                <a:latin typeface="+mj-lt"/>
              </a:rPr>
              <a:t>schools’ ability to meet the needs of diverse groups. </a:t>
            </a:r>
            <a:endParaRPr lang="en-GB" sz="2400" dirty="0"/>
          </a:p>
          <a:p>
            <a:pPr marL="228600" lvl="0" indent="-228600">
              <a:lnSpc>
                <a:spcPct val="90000"/>
              </a:lnSpc>
              <a:spcBef>
                <a:spcPts val="1800"/>
              </a:spcBef>
              <a:buFont typeface="Arial" panose="020B0604020202020204" pitchFamily="34" charset="0"/>
              <a:buChar char="•"/>
              <a:defRPr/>
            </a:pPr>
            <a:r>
              <a:rPr lang="en-GB" sz="2400" dirty="0">
                <a:effectLst/>
                <a:latin typeface="+mj-lt"/>
              </a:rPr>
              <a:t>The project objectives are to promote inclusion and diversity and enhance key competences. These will be achieved through participation in creative arts. The project will particularly support disadvantaged and marginalised participants and those who suffer from poor mental health. It will promote creativity and its benefits, in all our organisations. </a:t>
            </a:r>
            <a:endParaRPr lang="en-GB" sz="2400" dirty="0">
              <a:latin typeface="+mj-lt"/>
            </a:endParaRPr>
          </a:p>
          <a:p>
            <a:pPr marL="228600" lvl="0" indent="-228600">
              <a:lnSpc>
                <a:spcPct val="90000"/>
              </a:lnSpc>
              <a:spcBef>
                <a:spcPts val="1800"/>
              </a:spcBef>
              <a:buFont typeface="Arial" panose="020B0604020202020204" pitchFamily="34" charset="0"/>
              <a:buChar char="•"/>
              <a:defRPr/>
            </a:pPr>
            <a:r>
              <a:rPr lang="en-GB" sz="2400" dirty="0">
                <a:effectLst/>
                <a:latin typeface="+mj-lt"/>
              </a:rPr>
              <a:t>The activities will be</a:t>
            </a:r>
            <a:r>
              <a:rPr lang="en-GB" sz="2400" dirty="0">
                <a:latin typeface="+mj-lt"/>
              </a:rPr>
              <a:t> </a:t>
            </a:r>
            <a:r>
              <a:rPr lang="en-GB" sz="2400" dirty="0">
                <a:effectLst/>
                <a:latin typeface="+mj-lt"/>
              </a:rPr>
              <a:t>an exploration of individual countries’ cultural arts heritage, plus a collaboration to create a fusion of this knowledge into innovative arts resources: a playscript, dances, musical pieces, costumes, scenery, artworks, digital media and performance.</a:t>
            </a:r>
            <a:endParaRPr lang="en-GB" sz="2400" dirty="0">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europe with different countries/regions&#10;&#10;Description automatically generated">
            <a:extLst>
              <a:ext uri="{FF2B5EF4-FFF2-40B4-BE49-F238E27FC236}">
                <a16:creationId xmlns:a16="http://schemas.microsoft.com/office/drawing/2014/main" id="{B1F1174D-3DA8-27E8-10B0-9B7F0AF39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898" y="1242864"/>
            <a:ext cx="5816600" cy="5270500"/>
          </a:xfrm>
          <a:prstGeom prst="rect">
            <a:avLst/>
          </a:prstGeom>
        </p:spPr>
      </p:pic>
      <p:sp>
        <p:nvSpPr>
          <p:cNvPr id="40" name="Rectangle 39">
            <a:extLst>
              <a:ext uri="{FF2B5EF4-FFF2-40B4-BE49-F238E27FC236}">
                <a16:creationId xmlns:a16="http://schemas.microsoft.com/office/drawing/2014/main" id="{48220A93-8E1D-E0AE-096D-C5296DC13B08}"/>
              </a:ext>
            </a:extLst>
          </p:cNvPr>
          <p:cNvSpPr/>
          <p:nvPr/>
        </p:nvSpPr>
        <p:spPr>
          <a:xfrm>
            <a:off x="-1" y="6141108"/>
            <a:ext cx="4396383" cy="695785"/>
          </a:xfrm>
          <a:prstGeom prst="rect">
            <a:avLst/>
          </a:prstGeom>
          <a:solidFill>
            <a:srgbClr val="0F5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Where are the project partner schools?</a:t>
            </a:r>
          </a:p>
        </p:txBody>
      </p:sp>
      <p:sp>
        <p:nvSpPr>
          <p:cNvPr id="3" name="Rectangle 2">
            <a:extLst>
              <a:ext uri="{FF2B5EF4-FFF2-40B4-BE49-F238E27FC236}">
                <a16:creationId xmlns:a16="http://schemas.microsoft.com/office/drawing/2014/main" id="{7B716426-D654-4959-BC52-B303AA581E03}"/>
              </a:ext>
            </a:extLst>
          </p:cNvPr>
          <p:cNvSpPr/>
          <p:nvPr/>
        </p:nvSpPr>
        <p:spPr>
          <a:xfrm>
            <a:off x="0" y="1773994"/>
            <a:ext cx="4396383" cy="6957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 name="Rectangle 3">
            <a:extLst>
              <a:ext uri="{FF2B5EF4-FFF2-40B4-BE49-F238E27FC236}">
                <a16:creationId xmlns:a16="http://schemas.microsoft.com/office/drawing/2014/main" id="{C7073294-6476-4C3C-8707-7D458C8E568B}"/>
              </a:ext>
            </a:extLst>
          </p:cNvPr>
          <p:cNvSpPr/>
          <p:nvPr/>
        </p:nvSpPr>
        <p:spPr>
          <a:xfrm>
            <a:off x="-18838" y="2687366"/>
            <a:ext cx="4396383" cy="695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 name="Rectangle 4">
            <a:extLst>
              <a:ext uri="{FF2B5EF4-FFF2-40B4-BE49-F238E27FC236}">
                <a16:creationId xmlns:a16="http://schemas.microsoft.com/office/drawing/2014/main" id="{CDF99CE8-169D-4E19-8EE3-CF3F4D362A74}"/>
              </a:ext>
            </a:extLst>
          </p:cNvPr>
          <p:cNvSpPr/>
          <p:nvPr/>
        </p:nvSpPr>
        <p:spPr>
          <a:xfrm>
            <a:off x="0" y="3557156"/>
            <a:ext cx="4396383" cy="6957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id="{ABD6C5A3-95C7-4148-A2D5-9AFA8D50D8F7}"/>
              </a:ext>
            </a:extLst>
          </p:cNvPr>
          <p:cNvSpPr/>
          <p:nvPr/>
        </p:nvSpPr>
        <p:spPr>
          <a:xfrm>
            <a:off x="0" y="4448737"/>
            <a:ext cx="4396383" cy="6957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Rectangle 6">
            <a:extLst>
              <a:ext uri="{FF2B5EF4-FFF2-40B4-BE49-F238E27FC236}">
                <a16:creationId xmlns:a16="http://schemas.microsoft.com/office/drawing/2014/main" id="{AF82240A-3CAB-4335-8BBB-F39EE8C9A9D0}"/>
              </a:ext>
            </a:extLst>
          </p:cNvPr>
          <p:cNvSpPr/>
          <p:nvPr/>
        </p:nvSpPr>
        <p:spPr>
          <a:xfrm>
            <a:off x="0" y="5351203"/>
            <a:ext cx="4396383" cy="695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p>
        </p:txBody>
      </p:sp>
      <p:sp>
        <p:nvSpPr>
          <p:cNvPr id="8" name="Oval 7">
            <a:extLst>
              <a:ext uri="{FF2B5EF4-FFF2-40B4-BE49-F238E27FC236}">
                <a16:creationId xmlns:a16="http://schemas.microsoft.com/office/drawing/2014/main" id="{9E2260E5-B594-416A-BE29-4608D317BF92}"/>
              </a:ext>
            </a:extLst>
          </p:cNvPr>
          <p:cNvSpPr/>
          <p:nvPr/>
        </p:nvSpPr>
        <p:spPr>
          <a:xfrm>
            <a:off x="4034951" y="1783399"/>
            <a:ext cx="655200" cy="65520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Oval 8">
            <a:extLst>
              <a:ext uri="{FF2B5EF4-FFF2-40B4-BE49-F238E27FC236}">
                <a16:creationId xmlns:a16="http://schemas.microsoft.com/office/drawing/2014/main" id="{BEB858A5-4890-4303-A733-609BA8EE7E0B}"/>
              </a:ext>
            </a:extLst>
          </p:cNvPr>
          <p:cNvSpPr/>
          <p:nvPr/>
        </p:nvSpPr>
        <p:spPr>
          <a:xfrm>
            <a:off x="4034951" y="2685866"/>
            <a:ext cx="655200" cy="65520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a:extLst>
              <a:ext uri="{FF2B5EF4-FFF2-40B4-BE49-F238E27FC236}">
                <a16:creationId xmlns:a16="http://schemas.microsoft.com/office/drawing/2014/main" id="{0184FF36-B7DB-4415-987D-9BD31F561D8D}"/>
              </a:ext>
            </a:extLst>
          </p:cNvPr>
          <p:cNvSpPr/>
          <p:nvPr/>
        </p:nvSpPr>
        <p:spPr>
          <a:xfrm>
            <a:off x="4034951" y="3566561"/>
            <a:ext cx="655200" cy="6552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Oval 10">
            <a:extLst>
              <a:ext uri="{FF2B5EF4-FFF2-40B4-BE49-F238E27FC236}">
                <a16:creationId xmlns:a16="http://schemas.microsoft.com/office/drawing/2014/main" id="{17FCB9BF-CEF2-4A2E-9255-9033690FF223}"/>
              </a:ext>
            </a:extLst>
          </p:cNvPr>
          <p:cNvSpPr/>
          <p:nvPr/>
        </p:nvSpPr>
        <p:spPr>
          <a:xfrm>
            <a:off x="4034951" y="4469028"/>
            <a:ext cx="655200" cy="655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Oval 11">
            <a:extLst>
              <a:ext uri="{FF2B5EF4-FFF2-40B4-BE49-F238E27FC236}">
                <a16:creationId xmlns:a16="http://schemas.microsoft.com/office/drawing/2014/main" id="{8AEB7901-3008-4D96-AD80-41D82DD9BEBB}"/>
              </a:ext>
            </a:extLst>
          </p:cNvPr>
          <p:cNvSpPr/>
          <p:nvPr/>
        </p:nvSpPr>
        <p:spPr>
          <a:xfrm>
            <a:off x="4043743" y="5371495"/>
            <a:ext cx="655200" cy="6552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TextBox 12">
            <a:extLst>
              <a:ext uri="{FF2B5EF4-FFF2-40B4-BE49-F238E27FC236}">
                <a16:creationId xmlns:a16="http://schemas.microsoft.com/office/drawing/2014/main" id="{7EEB1D99-4079-4E61-A8E8-3668FA2EAFD5}"/>
              </a:ext>
            </a:extLst>
          </p:cNvPr>
          <p:cNvSpPr txBox="1"/>
          <p:nvPr/>
        </p:nvSpPr>
        <p:spPr>
          <a:xfrm>
            <a:off x="1028699" y="1988859"/>
            <a:ext cx="2880000" cy="276999"/>
          </a:xfrm>
          <a:prstGeom prst="rect">
            <a:avLst/>
          </a:prstGeom>
          <a:noFill/>
        </p:spPr>
        <p:txBody>
          <a:bodyPr wrap="square" rtlCol="0">
            <a:spAutoFit/>
          </a:bodyPr>
          <a:lstStyle/>
          <a:p>
            <a:pPr algn="r"/>
            <a:r>
              <a:rPr lang="en-US" altLang="ko-KR" sz="1200" dirty="0">
                <a:solidFill>
                  <a:schemeClr val="bg1"/>
                </a:solidFill>
                <a:cs typeface="Arial" pitchFamily="34" charset="0"/>
              </a:rPr>
              <a:t>.</a:t>
            </a:r>
            <a:endParaRPr lang="ko-KR" altLang="en-US" sz="1200" dirty="0">
              <a:solidFill>
                <a:schemeClr val="bg1"/>
              </a:solidFill>
              <a:cs typeface="Arial" pitchFamily="34" charset="0"/>
            </a:endParaRPr>
          </a:p>
        </p:txBody>
      </p:sp>
      <p:sp>
        <p:nvSpPr>
          <p:cNvPr id="16" name="TextBox 15">
            <a:extLst>
              <a:ext uri="{FF2B5EF4-FFF2-40B4-BE49-F238E27FC236}">
                <a16:creationId xmlns:a16="http://schemas.microsoft.com/office/drawing/2014/main" id="{2F7E8ABA-3723-4793-8419-AD2F8EB313A5}"/>
              </a:ext>
            </a:extLst>
          </p:cNvPr>
          <p:cNvSpPr txBox="1"/>
          <p:nvPr/>
        </p:nvSpPr>
        <p:spPr>
          <a:xfrm>
            <a:off x="283778" y="4528492"/>
            <a:ext cx="3577623" cy="584775"/>
          </a:xfrm>
          <a:prstGeom prst="rect">
            <a:avLst/>
          </a:prstGeom>
          <a:noFill/>
        </p:spPr>
        <p:txBody>
          <a:bodyPr wrap="square" rtlCol="0">
            <a:spAutoFit/>
          </a:bodyPr>
          <a:lstStyle/>
          <a:p>
            <a:r>
              <a:rPr lang="pt-BR" sz="1600" b="1" dirty="0">
                <a:solidFill>
                  <a:schemeClr val="bg1"/>
                </a:solidFill>
              </a:rPr>
              <a:t>Escola Básica Gonçalo Mendes da Maia, Maia - PORTUGAL</a:t>
            </a:r>
            <a:endParaRPr lang="ko-KR" altLang="en-US" sz="1600" b="1" dirty="0">
              <a:solidFill>
                <a:schemeClr val="bg1"/>
              </a:solidFill>
              <a:cs typeface="Arial" pitchFamily="34" charset="0"/>
            </a:endParaRPr>
          </a:p>
        </p:txBody>
      </p:sp>
      <p:sp>
        <p:nvSpPr>
          <p:cNvPr id="19" name="TextBox 18">
            <a:extLst>
              <a:ext uri="{FF2B5EF4-FFF2-40B4-BE49-F238E27FC236}">
                <a16:creationId xmlns:a16="http://schemas.microsoft.com/office/drawing/2014/main" id="{6AC08DCB-2958-4CAF-B85A-80A6D0757A35}"/>
              </a:ext>
            </a:extLst>
          </p:cNvPr>
          <p:cNvSpPr txBox="1"/>
          <p:nvPr/>
        </p:nvSpPr>
        <p:spPr>
          <a:xfrm>
            <a:off x="278307" y="2756291"/>
            <a:ext cx="3641834" cy="584775"/>
          </a:xfrm>
          <a:prstGeom prst="rect">
            <a:avLst/>
          </a:prstGeom>
          <a:noFill/>
        </p:spPr>
        <p:txBody>
          <a:bodyPr wrap="square" rtlCol="0">
            <a:spAutoFit/>
          </a:bodyPr>
          <a:lstStyle/>
          <a:p>
            <a:r>
              <a:rPr lang="en-GB" sz="1600" b="1" dirty="0">
                <a:solidFill>
                  <a:schemeClr val="bg1"/>
                </a:solidFill>
              </a:rPr>
              <a:t>Sherborne C of E Primary School, Sherborne - ENGLAND (UK)</a:t>
            </a:r>
          </a:p>
        </p:txBody>
      </p:sp>
      <p:sp>
        <p:nvSpPr>
          <p:cNvPr id="26" name="TextBox 25">
            <a:extLst>
              <a:ext uri="{FF2B5EF4-FFF2-40B4-BE49-F238E27FC236}">
                <a16:creationId xmlns:a16="http://schemas.microsoft.com/office/drawing/2014/main" id="{0DA1D842-83E0-499C-8E67-CA337E8285BD}"/>
              </a:ext>
            </a:extLst>
          </p:cNvPr>
          <p:cNvSpPr txBox="1"/>
          <p:nvPr/>
        </p:nvSpPr>
        <p:spPr>
          <a:xfrm>
            <a:off x="252256" y="3594074"/>
            <a:ext cx="3855849" cy="769441"/>
          </a:xfrm>
          <a:prstGeom prst="rect">
            <a:avLst/>
          </a:prstGeom>
          <a:noFill/>
        </p:spPr>
        <p:txBody>
          <a:bodyPr wrap="square" rtlCol="0">
            <a:spAutoFit/>
          </a:bodyPr>
          <a:lstStyle/>
          <a:p>
            <a:r>
              <a:rPr lang="pl-PL" sz="1600" b="1" dirty="0">
                <a:solidFill>
                  <a:schemeClr val="bg1"/>
                </a:solidFill>
              </a:rPr>
              <a:t>Szkola Podstawowa nr 42 im. Jana Brzechwy, Częstochowa</a:t>
            </a:r>
            <a:r>
              <a:rPr lang="en-GB" sz="1600" b="1" dirty="0">
                <a:solidFill>
                  <a:schemeClr val="bg1"/>
                </a:solidFill>
              </a:rPr>
              <a:t> - POLAND</a:t>
            </a:r>
          </a:p>
          <a:p>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24" name="TextBox 23">
            <a:extLst>
              <a:ext uri="{FF2B5EF4-FFF2-40B4-BE49-F238E27FC236}">
                <a16:creationId xmlns:a16="http://schemas.microsoft.com/office/drawing/2014/main" id="{0DA1D842-83E0-499C-8E67-CA337E8285BD}"/>
              </a:ext>
            </a:extLst>
          </p:cNvPr>
          <p:cNvSpPr txBox="1"/>
          <p:nvPr/>
        </p:nvSpPr>
        <p:spPr>
          <a:xfrm>
            <a:off x="278307" y="6294195"/>
            <a:ext cx="3819062" cy="523220"/>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Bec De </a:t>
            </a:r>
            <a:r>
              <a:rPr lang="en-GB" sz="1600" b="1" dirty="0" err="1">
                <a:solidFill>
                  <a:schemeClr val="bg1"/>
                </a:solidFill>
                <a:latin typeface="Arial" panose="020B0604020202020204" pitchFamily="34" charset="0"/>
                <a:cs typeface="Arial" panose="020B0604020202020204" pitchFamily="34" charset="0"/>
              </a:rPr>
              <a:t>L'Àguila</a:t>
            </a:r>
            <a:r>
              <a:rPr lang="en-GB" sz="1600" b="1" dirty="0">
                <a:solidFill>
                  <a:schemeClr val="bg1"/>
                </a:solidFill>
                <a:latin typeface="Arial" panose="020B0604020202020204" pitchFamily="34" charset="0"/>
                <a:cs typeface="Arial" panose="020B0604020202020204" pitchFamily="34" charset="0"/>
              </a:rPr>
              <a:t>, San Vicente - SPAIN</a:t>
            </a:r>
            <a:endParaRPr lang="ko-KR" altLang="en-US" sz="1600" b="1" dirty="0">
              <a:solidFill>
                <a:schemeClr val="bg1"/>
              </a:solidFill>
              <a:latin typeface="Arial" panose="020B0604020202020204" pitchFamily="34" charset="0"/>
              <a:cs typeface="Arial" panose="020B0604020202020204" pitchFamily="34" charset="0"/>
            </a:endParaRPr>
          </a:p>
          <a:p>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25" name="TextBox 24">
            <a:extLst>
              <a:ext uri="{FF2B5EF4-FFF2-40B4-BE49-F238E27FC236}">
                <a16:creationId xmlns:a16="http://schemas.microsoft.com/office/drawing/2014/main" id="{6AC08DCB-2958-4CAF-B85A-80A6D0757A35}"/>
              </a:ext>
            </a:extLst>
          </p:cNvPr>
          <p:cNvSpPr txBox="1"/>
          <p:nvPr/>
        </p:nvSpPr>
        <p:spPr>
          <a:xfrm>
            <a:off x="290260" y="5397681"/>
            <a:ext cx="3822960" cy="584775"/>
          </a:xfrm>
          <a:prstGeom prst="rect">
            <a:avLst/>
          </a:prstGeom>
          <a:noFill/>
        </p:spPr>
        <p:txBody>
          <a:bodyPr wrap="square" rtlCol="0">
            <a:spAutoFit/>
          </a:bodyPr>
          <a:lstStyle/>
          <a:p>
            <a:r>
              <a:rPr lang="en-GB" sz="1600" b="1" dirty="0" err="1">
                <a:solidFill>
                  <a:schemeClr val="bg1"/>
                </a:solidFill>
                <a:effectLst/>
              </a:rPr>
              <a:t>Osnovna</a:t>
            </a:r>
            <a:r>
              <a:rPr lang="en-GB" sz="1600" b="1" dirty="0">
                <a:solidFill>
                  <a:schemeClr val="bg1"/>
                </a:solidFill>
                <a:effectLst/>
              </a:rPr>
              <a:t> </a:t>
            </a:r>
            <a:r>
              <a:rPr lang="en-GB" sz="1600" b="1" dirty="0" err="1">
                <a:solidFill>
                  <a:schemeClr val="bg1"/>
                </a:solidFill>
                <a:effectLst/>
              </a:rPr>
              <a:t>skola</a:t>
            </a:r>
            <a:r>
              <a:rPr lang="en-GB" sz="1600" b="1" dirty="0">
                <a:solidFill>
                  <a:schemeClr val="bg1"/>
                </a:solidFill>
                <a:effectLst/>
              </a:rPr>
              <a:t> Vladimir </a:t>
            </a:r>
            <a:r>
              <a:rPr lang="en-GB" sz="1600" b="1" dirty="0" err="1">
                <a:solidFill>
                  <a:schemeClr val="bg1"/>
                </a:solidFill>
                <a:effectLst/>
              </a:rPr>
              <a:t>Nazor</a:t>
            </a:r>
            <a:r>
              <a:rPr lang="en-GB" sz="1600" b="1" dirty="0">
                <a:solidFill>
                  <a:schemeClr val="bg1"/>
                </a:solidFill>
                <a:effectLst/>
              </a:rPr>
              <a:t>, </a:t>
            </a:r>
            <a:r>
              <a:rPr lang="en-GB" sz="1600" b="1" dirty="0" err="1">
                <a:solidFill>
                  <a:schemeClr val="bg1"/>
                </a:solidFill>
                <a:effectLst/>
              </a:rPr>
              <a:t>Duga</a:t>
            </a:r>
            <a:r>
              <a:rPr lang="en-GB" sz="1600" b="1" dirty="0">
                <a:solidFill>
                  <a:schemeClr val="bg1"/>
                </a:solidFill>
                <a:effectLst/>
              </a:rPr>
              <a:t> </a:t>
            </a:r>
            <a:r>
              <a:rPr lang="en-GB" sz="1600" b="1" dirty="0" err="1">
                <a:solidFill>
                  <a:schemeClr val="bg1"/>
                </a:solidFill>
                <a:effectLst/>
              </a:rPr>
              <a:t>Resa</a:t>
            </a:r>
            <a:r>
              <a:rPr lang="en-GB" sz="1600" b="1" dirty="0">
                <a:solidFill>
                  <a:schemeClr val="bg1"/>
                </a:solidFill>
                <a:effectLst/>
              </a:rPr>
              <a:t> </a:t>
            </a:r>
            <a:r>
              <a:rPr lang="it-IT" sz="1600" b="1" dirty="0">
                <a:solidFill>
                  <a:schemeClr val="bg1"/>
                </a:solidFill>
              </a:rPr>
              <a:t>- CROATIA</a:t>
            </a:r>
            <a:endParaRPr lang="ko-KR" altLang="en-US" sz="1600" b="1" dirty="0">
              <a:solidFill>
                <a:schemeClr val="bg1"/>
              </a:solidFill>
            </a:endParaRPr>
          </a:p>
        </p:txBody>
      </p:sp>
      <p:cxnSp>
        <p:nvCxnSpPr>
          <p:cNvPr id="28" name="Straight Arrow Connector 27"/>
          <p:cNvCxnSpPr>
            <a:cxnSpLocks/>
          </p:cNvCxnSpPr>
          <p:nvPr/>
        </p:nvCxnSpPr>
        <p:spPr>
          <a:xfrm>
            <a:off x="4383108" y="2343681"/>
            <a:ext cx="4681051" cy="790231"/>
          </a:xfrm>
          <a:prstGeom prst="straightConnector1">
            <a:avLst/>
          </a:prstGeom>
          <a:ln w="2540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p:cNvCxnSpPr>
          <p:nvPr/>
        </p:nvCxnSpPr>
        <p:spPr>
          <a:xfrm>
            <a:off x="4355170" y="3013466"/>
            <a:ext cx="2594280" cy="526977"/>
          </a:xfrm>
          <a:prstGeom prst="straightConnector1">
            <a:avLst/>
          </a:prstGeom>
          <a:ln w="25400" cmpd="sng">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4355170" y="3890482"/>
            <a:ext cx="4237036" cy="35132"/>
          </a:xfrm>
          <a:prstGeom prst="straightConnector1">
            <a:avLst/>
          </a:prstGeom>
          <a:ln w="25400" cmpd="sng">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4355170" y="4603531"/>
            <a:ext cx="1572663" cy="205268"/>
          </a:xfrm>
          <a:prstGeom prst="straightConnector1">
            <a:avLst/>
          </a:prstGeom>
          <a:ln w="25400"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V="1">
            <a:off x="4355170" y="4537029"/>
            <a:ext cx="3961515" cy="1162066"/>
          </a:xfrm>
          <a:prstGeom prst="straightConnector1">
            <a:avLst/>
          </a:prstGeom>
          <a:ln w="25400" cmpd="sng">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E1C09BF4-4ACD-58F3-7BC6-011E5B06D7B1}"/>
              </a:ext>
            </a:extLst>
          </p:cNvPr>
          <p:cNvSpPr/>
          <p:nvPr/>
        </p:nvSpPr>
        <p:spPr>
          <a:xfrm>
            <a:off x="4084590" y="6162215"/>
            <a:ext cx="655200" cy="655200"/>
          </a:xfrm>
          <a:prstGeom prst="ellipse">
            <a:avLst/>
          </a:prstGeom>
          <a:solidFill>
            <a:schemeClr val="bg1"/>
          </a:solidFill>
          <a:ln w="38100">
            <a:solidFill>
              <a:srgbClr val="0F50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3" name="TextBox 42">
            <a:extLst>
              <a:ext uri="{FF2B5EF4-FFF2-40B4-BE49-F238E27FC236}">
                <a16:creationId xmlns:a16="http://schemas.microsoft.com/office/drawing/2014/main" id="{CC48A9E3-D6CB-D6DB-F2EA-2FEBA5D673FC}"/>
              </a:ext>
            </a:extLst>
          </p:cNvPr>
          <p:cNvSpPr txBox="1"/>
          <p:nvPr/>
        </p:nvSpPr>
        <p:spPr>
          <a:xfrm>
            <a:off x="290260" y="1853465"/>
            <a:ext cx="3577623" cy="584775"/>
          </a:xfrm>
          <a:prstGeom prst="rect">
            <a:avLst/>
          </a:prstGeom>
          <a:noFill/>
        </p:spPr>
        <p:txBody>
          <a:bodyPr wrap="square" rtlCol="0">
            <a:spAutoFit/>
          </a:bodyPr>
          <a:lstStyle/>
          <a:p>
            <a:r>
              <a:rPr lang="en-GB" sz="1600" b="1" dirty="0" err="1">
                <a:solidFill>
                  <a:schemeClr val="bg1"/>
                </a:solidFill>
                <a:effectLst/>
              </a:rPr>
              <a:t>Madonas</a:t>
            </a:r>
            <a:r>
              <a:rPr lang="en-GB" sz="1600" b="1" dirty="0">
                <a:solidFill>
                  <a:schemeClr val="bg1"/>
                </a:solidFill>
                <a:effectLst/>
              </a:rPr>
              <a:t> </a:t>
            </a:r>
            <a:r>
              <a:rPr lang="en-GB" sz="1600" b="1" dirty="0" err="1">
                <a:solidFill>
                  <a:schemeClr val="bg1"/>
                </a:solidFill>
                <a:effectLst/>
              </a:rPr>
              <a:t>pilsetas</a:t>
            </a:r>
            <a:r>
              <a:rPr lang="en-GB" sz="1600" b="1" dirty="0">
                <a:solidFill>
                  <a:schemeClr val="bg1"/>
                </a:solidFill>
                <a:effectLst/>
              </a:rPr>
              <a:t> </a:t>
            </a:r>
            <a:r>
              <a:rPr lang="en-GB" sz="1600" b="1" dirty="0" err="1">
                <a:solidFill>
                  <a:schemeClr val="bg1"/>
                </a:solidFill>
                <a:effectLst/>
              </a:rPr>
              <a:t>vidusskola</a:t>
            </a:r>
            <a:r>
              <a:rPr lang="en-GB" sz="1600" b="1" dirty="0">
                <a:solidFill>
                  <a:schemeClr val="bg1"/>
                </a:solidFill>
                <a:effectLst/>
              </a:rPr>
              <a:t>, </a:t>
            </a:r>
            <a:r>
              <a:rPr lang="en-GB" sz="1600" b="1" dirty="0" err="1">
                <a:solidFill>
                  <a:schemeClr val="bg1"/>
                </a:solidFill>
                <a:effectLst/>
              </a:rPr>
              <a:t>Madona</a:t>
            </a:r>
            <a:r>
              <a:rPr lang="en-GB" sz="1600" b="1" dirty="0">
                <a:solidFill>
                  <a:schemeClr val="bg1"/>
                </a:solidFill>
                <a:effectLst/>
              </a:rPr>
              <a:t> </a:t>
            </a:r>
            <a:r>
              <a:rPr lang="pt-BR" sz="1600" b="1" dirty="0">
                <a:solidFill>
                  <a:schemeClr val="bg1"/>
                </a:solidFill>
              </a:rPr>
              <a:t>- LATVIA</a:t>
            </a:r>
            <a:endParaRPr lang="ko-KR" altLang="en-US" sz="1600" b="1" dirty="0">
              <a:solidFill>
                <a:schemeClr val="bg1"/>
              </a:solidFill>
              <a:cs typeface="Arial" pitchFamily="34" charset="0"/>
            </a:endParaRPr>
          </a:p>
        </p:txBody>
      </p:sp>
      <p:cxnSp>
        <p:nvCxnSpPr>
          <p:cNvPr id="44" name="Straight Arrow Connector 43">
            <a:extLst>
              <a:ext uri="{FF2B5EF4-FFF2-40B4-BE49-F238E27FC236}">
                <a16:creationId xmlns:a16="http://schemas.microsoft.com/office/drawing/2014/main" id="{16F18E14-0CB1-EE9C-8C27-0A2DCAA34176}"/>
              </a:ext>
            </a:extLst>
          </p:cNvPr>
          <p:cNvCxnSpPr>
            <a:cxnSpLocks/>
          </p:cNvCxnSpPr>
          <p:nvPr/>
        </p:nvCxnSpPr>
        <p:spPr>
          <a:xfrm flipV="1">
            <a:off x="4377815" y="5196556"/>
            <a:ext cx="2262471" cy="1331977"/>
          </a:xfrm>
          <a:prstGeom prst="straightConnector1">
            <a:avLst/>
          </a:prstGeom>
          <a:ln w="25400" cmpd="sng">
            <a:solidFill>
              <a:srgbClr val="0F509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30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D14B6F-8827-795A-8BCA-2561F411CDEC}"/>
              </a:ext>
            </a:extLst>
          </p:cNvPr>
          <p:cNvSpPr/>
          <p:nvPr/>
        </p:nvSpPr>
        <p:spPr>
          <a:xfrm>
            <a:off x="0" y="5945955"/>
            <a:ext cx="4396383" cy="695785"/>
          </a:xfrm>
          <a:prstGeom prst="rect">
            <a:avLst/>
          </a:prstGeom>
          <a:solidFill>
            <a:srgbClr val="0F50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175118"/>
            <a:ext cx="11573197" cy="724247"/>
          </a:xfrm>
        </p:spPr>
        <p:txBody>
          <a:bodyPr/>
          <a:lstStyle/>
          <a:p>
            <a:r>
              <a:rPr lang="en-US" sz="4800" dirty="0"/>
              <a:t>Who are the project partner schools?</a:t>
            </a:r>
          </a:p>
        </p:txBody>
      </p:sp>
      <p:sp>
        <p:nvSpPr>
          <p:cNvPr id="3" name="Rectangle 2">
            <a:extLst>
              <a:ext uri="{FF2B5EF4-FFF2-40B4-BE49-F238E27FC236}">
                <a16:creationId xmlns:a16="http://schemas.microsoft.com/office/drawing/2014/main" id="{7B716426-D654-4959-BC52-B303AA581E03}"/>
              </a:ext>
            </a:extLst>
          </p:cNvPr>
          <p:cNvSpPr/>
          <p:nvPr/>
        </p:nvSpPr>
        <p:spPr>
          <a:xfrm>
            <a:off x="0" y="1209816"/>
            <a:ext cx="4396383" cy="6957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sz="1800" b="1" dirty="0">
              <a:solidFill>
                <a:schemeClr val="bg1"/>
              </a:solidFill>
              <a:cs typeface="Arial" pitchFamily="34" charset="0"/>
            </a:endParaRPr>
          </a:p>
        </p:txBody>
      </p:sp>
      <p:sp>
        <p:nvSpPr>
          <p:cNvPr id="4" name="Rectangle 3">
            <a:extLst>
              <a:ext uri="{FF2B5EF4-FFF2-40B4-BE49-F238E27FC236}">
                <a16:creationId xmlns:a16="http://schemas.microsoft.com/office/drawing/2014/main" id="{C7073294-6476-4C3C-8707-7D458C8E568B}"/>
              </a:ext>
            </a:extLst>
          </p:cNvPr>
          <p:cNvSpPr/>
          <p:nvPr/>
        </p:nvSpPr>
        <p:spPr>
          <a:xfrm>
            <a:off x="0" y="2162577"/>
            <a:ext cx="4396383" cy="695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 name="Rectangle 4">
            <a:extLst>
              <a:ext uri="{FF2B5EF4-FFF2-40B4-BE49-F238E27FC236}">
                <a16:creationId xmlns:a16="http://schemas.microsoft.com/office/drawing/2014/main" id="{CDF99CE8-169D-4E19-8EE3-CF3F4D362A74}"/>
              </a:ext>
            </a:extLst>
          </p:cNvPr>
          <p:cNvSpPr/>
          <p:nvPr/>
        </p:nvSpPr>
        <p:spPr>
          <a:xfrm>
            <a:off x="0" y="3121727"/>
            <a:ext cx="4396383" cy="6957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id="{ABD6C5A3-95C7-4148-A2D5-9AFA8D50D8F7}"/>
              </a:ext>
            </a:extLst>
          </p:cNvPr>
          <p:cNvSpPr/>
          <p:nvPr/>
        </p:nvSpPr>
        <p:spPr>
          <a:xfrm>
            <a:off x="0" y="4086505"/>
            <a:ext cx="4396383" cy="6957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 name="Rectangle 6">
            <a:extLst>
              <a:ext uri="{FF2B5EF4-FFF2-40B4-BE49-F238E27FC236}">
                <a16:creationId xmlns:a16="http://schemas.microsoft.com/office/drawing/2014/main" id="{AF82240A-3CAB-4335-8BBB-F39EE8C9A9D0}"/>
              </a:ext>
            </a:extLst>
          </p:cNvPr>
          <p:cNvSpPr/>
          <p:nvPr/>
        </p:nvSpPr>
        <p:spPr>
          <a:xfrm>
            <a:off x="0" y="5022379"/>
            <a:ext cx="4396383" cy="695785"/>
          </a:xfrm>
          <a:prstGeom prst="rect">
            <a:avLst/>
          </a:prstGeom>
          <a:solidFill>
            <a:srgbClr val="6CEA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p>
        </p:txBody>
      </p:sp>
      <p:sp>
        <p:nvSpPr>
          <p:cNvPr id="8" name="Oval 7">
            <a:extLst>
              <a:ext uri="{FF2B5EF4-FFF2-40B4-BE49-F238E27FC236}">
                <a16:creationId xmlns:a16="http://schemas.microsoft.com/office/drawing/2014/main" id="{9E2260E5-B594-416A-BE29-4608D317BF92}"/>
              </a:ext>
            </a:extLst>
          </p:cNvPr>
          <p:cNvSpPr/>
          <p:nvPr/>
        </p:nvSpPr>
        <p:spPr>
          <a:xfrm>
            <a:off x="4050716" y="1230108"/>
            <a:ext cx="655200" cy="655200"/>
          </a:xfrm>
          <a:prstGeom prst="ellipse">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Oval 8">
            <a:extLst>
              <a:ext uri="{FF2B5EF4-FFF2-40B4-BE49-F238E27FC236}">
                <a16:creationId xmlns:a16="http://schemas.microsoft.com/office/drawing/2014/main" id="{BEB858A5-4890-4303-A733-609BA8EE7E0B}"/>
              </a:ext>
            </a:extLst>
          </p:cNvPr>
          <p:cNvSpPr/>
          <p:nvPr/>
        </p:nvSpPr>
        <p:spPr>
          <a:xfrm>
            <a:off x="4066482" y="2177990"/>
            <a:ext cx="655200" cy="65520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a:extLst>
              <a:ext uri="{FF2B5EF4-FFF2-40B4-BE49-F238E27FC236}">
                <a16:creationId xmlns:a16="http://schemas.microsoft.com/office/drawing/2014/main" id="{0184FF36-B7DB-4415-987D-9BD31F561D8D}"/>
              </a:ext>
            </a:extLst>
          </p:cNvPr>
          <p:cNvSpPr/>
          <p:nvPr/>
        </p:nvSpPr>
        <p:spPr>
          <a:xfrm>
            <a:off x="4045837" y="3131133"/>
            <a:ext cx="655200" cy="655200"/>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Oval 10">
            <a:extLst>
              <a:ext uri="{FF2B5EF4-FFF2-40B4-BE49-F238E27FC236}">
                <a16:creationId xmlns:a16="http://schemas.microsoft.com/office/drawing/2014/main" id="{17FCB9BF-CEF2-4A2E-9255-9033690FF223}"/>
              </a:ext>
            </a:extLst>
          </p:cNvPr>
          <p:cNvSpPr/>
          <p:nvPr/>
        </p:nvSpPr>
        <p:spPr>
          <a:xfrm>
            <a:off x="4050717" y="4095918"/>
            <a:ext cx="655200" cy="6552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Oval 11">
            <a:extLst>
              <a:ext uri="{FF2B5EF4-FFF2-40B4-BE49-F238E27FC236}">
                <a16:creationId xmlns:a16="http://schemas.microsoft.com/office/drawing/2014/main" id="{8AEB7901-3008-4D96-AD80-41D82DD9BEBB}"/>
              </a:ext>
            </a:extLst>
          </p:cNvPr>
          <p:cNvSpPr/>
          <p:nvPr/>
        </p:nvSpPr>
        <p:spPr>
          <a:xfrm>
            <a:off x="4059509" y="5963080"/>
            <a:ext cx="655200" cy="655200"/>
          </a:xfrm>
          <a:prstGeom prst="ellipse">
            <a:avLst/>
          </a:prstGeom>
          <a:solidFill>
            <a:schemeClr val="bg1"/>
          </a:solidFill>
          <a:ln w="38100">
            <a:solidFill>
              <a:srgbClr val="0F509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3" name="TextBox 12">
            <a:extLst>
              <a:ext uri="{FF2B5EF4-FFF2-40B4-BE49-F238E27FC236}">
                <a16:creationId xmlns:a16="http://schemas.microsoft.com/office/drawing/2014/main" id="{7EEB1D99-4079-4E61-A8E8-3668FA2EAFD5}"/>
              </a:ext>
            </a:extLst>
          </p:cNvPr>
          <p:cNvSpPr txBox="1"/>
          <p:nvPr/>
        </p:nvSpPr>
        <p:spPr>
          <a:xfrm>
            <a:off x="1028699" y="1988859"/>
            <a:ext cx="2880000" cy="276999"/>
          </a:xfrm>
          <a:prstGeom prst="rect">
            <a:avLst/>
          </a:prstGeom>
          <a:noFill/>
        </p:spPr>
        <p:txBody>
          <a:bodyPr wrap="square" rtlCol="0">
            <a:spAutoFit/>
          </a:bodyPr>
          <a:lstStyle/>
          <a:p>
            <a:pPr algn="r"/>
            <a:r>
              <a:rPr lang="en-US" altLang="ko-KR" sz="1200" dirty="0">
                <a:solidFill>
                  <a:schemeClr val="bg1"/>
                </a:solidFill>
                <a:cs typeface="Arial" pitchFamily="34" charset="0"/>
              </a:rPr>
              <a:t>.</a:t>
            </a:r>
            <a:endParaRPr lang="ko-KR" altLang="en-US" sz="1200" dirty="0">
              <a:solidFill>
                <a:schemeClr val="bg1"/>
              </a:solidFill>
              <a:cs typeface="Arial" pitchFamily="34" charset="0"/>
            </a:endParaRPr>
          </a:p>
        </p:txBody>
      </p:sp>
      <p:sp>
        <p:nvSpPr>
          <p:cNvPr id="16" name="TextBox 15">
            <a:extLst>
              <a:ext uri="{FF2B5EF4-FFF2-40B4-BE49-F238E27FC236}">
                <a16:creationId xmlns:a16="http://schemas.microsoft.com/office/drawing/2014/main" id="{2F7E8ABA-3723-4793-8419-AD2F8EB313A5}"/>
              </a:ext>
            </a:extLst>
          </p:cNvPr>
          <p:cNvSpPr txBox="1"/>
          <p:nvPr/>
        </p:nvSpPr>
        <p:spPr>
          <a:xfrm>
            <a:off x="151149" y="4142009"/>
            <a:ext cx="3577623" cy="584775"/>
          </a:xfrm>
          <a:prstGeom prst="rect">
            <a:avLst/>
          </a:prstGeom>
          <a:noFill/>
        </p:spPr>
        <p:txBody>
          <a:bodyPr wrap="square" rtlCol="0">
            <a:spAutoFit/>
          </a:bodyPr>
          <a:lstStyle/>
          <a:p>
            <a:r>
              <a:rPr lang="pt-BR" sz="1600" b="1" dirty="0">
                <a:solidFill>
                  <a:schemeClr val="bg1"/>
                </a:solidFill>
              </a:rPr>
              <a:t>Escola Básica Gonçalo Mendes da Maia, Maia - PORTUGAL</a:t>
            </a:r>
            <a:endParaRPr lang="ko-KR" altLang="en-US" sz="1600" b="1" dirty="0">
              <a:solidFill>
                <a:schemeClr val="bg1"/>
              </a:solidFill>
              <a:cs typeface="Arial" pitchFamily="34" charset="0"/>
            </a:endParaRPr>
          </a:p>
        </p:txBody>
      </p:sp>
      <p:sp>
        <p:nvSpPr>
          <p:cNvPr id="19" name="TextBox 18">
            <a:extLst>
              <a:ext uri="{FF2B5EF4-FFF2-40B4-BE49-F238E27FC236}">
                <a16:creationId xmlns:a16="http://schemas.microsoft.com/office/drawing/2014/main" id="{6AC08DCB-2958-4CAF-B85A-80A6D0757A35}"/>
              </a:ext>
            </a:extLst>
          </p:cNvPr>
          <p:cNvSpPr txBox="1"/>
          <p:nvPr/>
        </p:nvSpPr>
        <p:spPr>
          <a:xfrm>
            <a:off x="151149" y="2228136"/>
            <a:ext cx="3641834" cy="584775"/>
          </a:xfrm>
          <a:prstGeom prst="rect">
            <a:avLst/>
          </a:prstGeom>
          <a:noFill/>
        </p:spPr>
        <p:txBody>
          <a:bodyPr wrap="square" rtlCol="0">
            <a:spAutoFit/>
          </a:bodyPr>
          <a:lstStyle/>
          <a:p>
            <a:r>
              <a:rPr lang="en-GB" sz="1600" b="1" dirty="0" err="1">
                <a:solidFill>
                  <a:schemeClr val="bg1"/>
                </a:solidFill>
              </a:rPr>
              <a:t>Sherborne</a:t>
            </a:r>
            <a:r>
              <a:rPr lang="en-GB" sz="1600" b="1" dirty="0">
                <a:solidFill>
                  <a:schemeClr val="bg1"/>
                </a:solidFill>
              </a:rPr>
              <a:t> C of E Primary School – ENGLAND (UK)</a:t>
            </a:r>
          </a:p>
        </p:txBody>
      </p:sp>
      <p:sp>
        <p:nvSpPr>
          <p:cNvPr id="23" name="TextBox 22">
            <a:extLst>
              <a:ext uri="{FF2B5EF4-FFF2-40B4-BE49-F238E27FC236}">
                <a16:creationId xmlns:a16="http://schemas.microsoft.com/office/drawing/2014/main" id="{EAAA3163-BE85-4973-8D9A-521508C0AF37}"/>
              </a:ext>
            </a:extLst>
          </p:cNvPr>
          <p:cNvSpPr txBox="1"/>
          <p:nvPr/>
        </p:nvSpPr>
        <p:spPr>
          <a:xfrm>
            <a:off x="212280" y="2912998"/>
            <a:ext cx="2807997" cy="338554"/>
          </a:xfrm>
          <a:prstGeom prst="rect">
            <a:avLst/>
          </a:prstGeom>
          <a:noFill/>
        </p:spPr>
        <p:txBody>
          <a:bodyPr wrap="square" rtlCol="0">
            <a:spAutoFit/>
          </a:bodyPr>
          <a:lstStyle/>
          <a:p>
            <a:r>
              <a:rPr lang="en-GB" sz="1600" b="1" dirty="0"/>
              <a:t> </a:t>
            </a:r>
          </a:p>
        </p:txBody>
      </p:sp>
      <p:sp>
        <p:nvSpPr>
          <p:cNvPr id="26" name="TextBox 25">
            <a:extLst>
              <a:ext uri="{FF2B5EF4-FFF2-40B4-BE49-F238E27FC236}">
                <a16:creationId xmlns:a16="http://schemas.microsoft.com/office/drawing/2014/main" id="{0DA1D842-83E0-499C-8E67-CA337E8285BD}"/>
              </a:ext>
            </a:extLst>
          </p:cNvPr>
          <p:cNvSpPr txBox="1"/>
          <p:nvPr/>
        </p:nvSpPr>
        <p:spPr>
          <a:xfrm>
            <a:off x="143396" y="3158645"/>
            <a:ext cx="3855849" cy="769441"/>
          </a:xfrm>
          <a:prstGeom prst="rect">
            <a:avLst/>
          </a:prstGeom>
          <a:noFill/>
        </p:spPr>
        <p:txBody>
          <a:bodyPr wrap="square" rtlCol="0">
            <a:spAutoFit/>
          </a:bodyPr>
          <a:lstStyle/>
          <a:p>
            <a:r>
              <a:rPr lang="pl-PL" sz="1600" b="1" dirty="0">
                <a:solidFill>
                  <a:schemeClr val="bg1"/>
                </a:solidFill>
              </a:rPr>
              <a:t>Szkola Podstawowa nr 42 im. Jana Brzechwy, Częstochowa </a:t>
            </a:r>
            <a:r>
              <a:rPr lang="en-GB" sz="1600" b="1" dirty="0">
                <a:solidFill>
                  <a:schemeClr val="bg1"/>
                </a:solidFill>
              </a:rPr>
              <a:t> – POLAND</a:t>
            </a:r>
          </a:p>
          <a:p>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sp>
        <p:nvSpPr>
          <p:cNvPr id="34" name="타원 55">
            <a:extLst>
              <a:ext uri="{FF2B5EF4-FFF2-40B4-BE49-F238E27FC236}">
                <a16:creationId xmlns:a16="http://schemas.microsoft.com/office/drawing/2014/main" id="{4E2E9859-5327-48F2-B9A2-814D85903964}"/>
              </a:ext>
            </a:extLst>
          </p:cNvPr>
          <p:cNvSpPr/>
          <p:nvPr/>
        </p:nvSpPr>
        <p:spPr>
          <a:xfrm>
            <a:off x="10605586" y="2265315"/>
            <a:ext cx="557949" cy="528887"/>
          </a:xfrm>
          <a:prstGeom prst="ellipse">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1400" b="1" dirty="0">
                <a:solidFill>
                  <a:schemeClr val="tx1"/>
                </a:solidFill>
              </a:rPr>
              <a:t>56</a:t>
            </a:r>
            <a:endParaRPr lang="ko-KR" altLang="en-US" sz="1400" b="1" dirty="0">
              <a:solidFill>
                <a:schemeClr val="tx1"/>
              </a:solidFill>
            </a:endParaRPr>
          </a:p>
        </p:txBody>
      </p:sp>
      <p:sp>
        <p:nvSpPr>
          <p:cNvPr id="35" name="타원 56">
            <a:extLst>
              <a:ext uri="{FF2B5EF4-FFF2-40B4-BE49-F238E27FC236}">
                <a16:creationId xmlns:a16="http://schemas.microsoft.com/office/drawing/2014/main" id="{B639AFC8-6780-4030-A016-5505A5819FAB}"/>
              </a:ext>
            </a:extLst>
          </p:cNvPr>
          <p:cNvSpPr/>
          <p:nvPr/>
        </p:nvSpPr>
        <p:spPr>
          <a:xfrm>
            <a:off x="6762589" y="850843"/>
            <a:ext cx="1822562" cy="1807841"/>
          </a:xfrm>
          <a:prstGeom prst="ellipse">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3200" b="1" dirty="0">
                <a:solidFill>
                  <a:schemeClr val="tx1"/>
                </a:solidFill>
              </a:rPr>
              <a:t>982</a:t>
            </a:r>
            <a:endParaRPr lang="ko-KR" altLang="en-US" sz="3200" b="1" dirty="0">
              <a:solidFill>
                <a:schemeClr val="tx1"/>
              </a:solidFill>
            </a:endParaRPr>
          </a:p>
        </p:txBody>
      </p:sp>
      <p:sp>
        <p:nvSpPr>
          <p:cNvPr id="36" name="타원 57">
            <a:extLst>
              <a:ext uri="{FF2B5EF4-FFF2-40B4-BE49-F238E27FC236}">
                <a16:creationId xmlns:a16="http://schemas.microsoft.com/office/drawing/2014/main" id="{835BBF36-8432-4A8A-85E8-45B39532241A}"/>
              </a:ext>
            </a:extLst>
          </p:cNvPr>
          <p:cNvSpPr/>
          <p:nvPr/>
        </p:nvSpPr>
        <p:spPr>
          <a:xfrm>
            <a:off x="7014065" y="2941115"/>
            <a:ext cx="1246660" cy="122471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2400" b="1" dirty="0">
                <a:solidFill>
                  <a:schemeClr val="tx1"/>
                </a:solidFill>
              </a:rPr>
              <a:t>350</a:t>
            </a:r>
            <a:endParaRPr lang="ko-KR" altLang="en-US" sz="2400" b="1" dirty="0">
              <a:solidFill>
                <a:schemeClr val="tx1"/>
              </a:solidFill>
            </a:endParaRPr>
          </a:p>
        </p:txBody>
      </p:sp>
      <p:sp>
        <p:nvSpPr>
          <p:cNvPr id="37" name="타원 58">
            <a:extLst>
              <a:ext uri="{FF2B5EF4-FFF2-40B4-BE49-F238E27FC236}">
                <a16:creationId xmlns:a16="http://schemas.microsoft.com/office/drawing/2014/main" id="{CD040154-108A-4802-BDDC-3BB8421BE46F}"/>
              </a:ext>
            </a:extLst>
          </p:cNvPr>
          <p:cNvSpPr/>
          <p:nvPr/>
        </p:nvSpPr>
        <p:spPr>
          <a:xfrm>
            <a:off x="10391399" y="5396174"/>
            <a:ext cx="1450428" cy="1410822"/>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2400" b="1" dirty="0">
                <a:solidFill>
                  <a:schemeClr val="tx1"/>
                </a:solidFill>
              </a:rPr>
              <a:t>500</a:t>
            </a:r>
            <a:endParaRPr lang="ko-KR" altLang="en-US" sz="2400" b="1" dirty="0">
              <a:solidFill>
                <a:schemeClr val="tx1"/>
              </a:solidFill>
            </a:endParaRPr>
          </a:p>
        </p:txBody>
      </p:sp>
      <p:sp>
        <p:nvSpPr>
          <p:cNvPr id="24" name="TextBox 23">
            <a:extLst>
              <a:ext uri="{FF2B5EF4-FFF2-40B4-BE49-F238E27FC236}">
                <a16:creationId xmlns:a16="http://schemas.microsoft.com/office/drawing/2014/main" id="{0DA1D842-83E0-499C-8E67-CA337E8285BD}"/>
              </a:ext>
            </a:extLst>
          </p:cNvPr>
          <p:cNvSpPr txBox="1"/>
          <p:nvPr/>
        </p:nvSpPr>
        <p:spPr>
          <a:xfrm>
            <a:off x="12035" y="6081589"/>
            <a:ext cx="4272273" cy="523220"/>
          </a:xfrm>
          <a:prstGeom prst="rect">
            <a:avLst/>
          </a:prstGeom>
          <a:noFill/>
        </p:spPr>
        <p:txBody>
          <a:bodyPr wrap="square" rtlCol="0">
            <a:spAutoFit/>
          </a:bodyPr>
          <a:lstStyle/>
          <a:p>
            <a:r>
              <a:rPr lang="en-GB" sz="1600" b="1" dirty="0"/>
              <a:t>  </a:t>
            </a:r>
            <a:r>
              <a:rPr lang="en-GB" sz="1600" b="1" dirty="0">
                <a:solidFill>
                  <a:schemeClr val="bg1"/>
                </a:solidFill>
              </a:rPr>
              <a:t>Bec De </a:t>
            </a:r>
            <a:r>
              <a:rPr lang="en-GB" sz="1600" b="1" dirty="0" err="1">
                <a:solidFill>
                  <a:schemeClr val="bg1"/>
                </a:solidFill>
              </a:rPr>
              <a:t>L'Àguila</a:t>
            </a:r>
            <a:r>
              <a:rPr lang="en-GB" sz="1600" b="1" dirty="0">
                <a:solidFill>
                  <a:schemeClr val="bg1"/>
                </a:solidFill>
              </a:rPr>
              <a:t>, San Vicente - SPAIN</a:t>
            </a:r>
            <a:endParaRPr lang="ko-KR" altLang="en-US" sz="1600" dirty="0">
              <a:solidFill>
                <a:schemeClr val="bg1"/>
              </a:solidFill>
            </a:endParaRPr>
          </a:p>
          <a:p>
            <a:r>
              <a:rPr lang="en-US" altLang="ko-KR" sz="1200" dirty="0">
                <a:solidFill>
                  <a:schemeClr val="tx1">
                    <a:lumMod val="75000"/>
                    <a:lumOff val="25000"/>
                  </a:schemeClr>
                </a:solidFill>
                <a:cs typeface="Arial" pitchFamily="34" charset="0"/>
              </a:rPr>
              <a:t>.</a:t>
            </a:r>
            <a:endParaRPr lang="ko-KR" altLang="en-US" sz="1200" dirty="0">
              <a:solidFill>
                <a:schemeClr val="tx1">
                  <a:lumMod val="75000"/>
                  <a:lumOff val="25000"/>
                </a:schemeClr>
              </a:solidFill>
              <a:cs typeface="Arial" pitchFamily="34" charset="0"/>
            </a:endParaRPr>
          </a:p>
        </p:txBody>
      </p:sp>
      <p:pic>
        <p:nvPicPr>
          <p:cNvPr id="33" name="Picture 32" descr="Image result for bec de l'aguila school"/>
          <p:cNvPicPr/>
          <p:nvPr/>
        </p:nvPicPr>
        <p:blipFill>
          <a:blip r:embed="rId2"/>
          <a:srcRect/>
          <a:stretch>
            <a:fillRect/>
          </a:stretch>
        </p:blipFill>
        <p:spPr bwMode="auto">
          <a:xfrm>
            <a:off x="8598651" y="5448473"/>
            <a:ext cx="1474422" cy="1332128"/>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8598651" y="3688932"/>
            <a:ext cx="1400439" cy="1460803"/>
          </a:xfrm>
          <a:prstGeom prst="rect">
            <a:avLst/>
          </a:prstGeom>
          <a:noFill/>
          <a:ln w="9525">
            <a:noFill/>
            <a:miter lim="800000"/>
            <a:headEnd/>
            <a:tailEnd/>
          </a:ln>
          <a:effectLst/>
        </p:spPr>
      </p:pic>
      <p:cxnSp>
        <p:nvCxnSpPr>
          <p:cNvPr id="43" name="Straight Arrow Connector 42"/>
          <p:cNvCxnSpPr>
            <a:cxnSpLocks/>
          </p:cNvCxnSpPr>
          <p:nvPr/>
        </p:nvCxnSpPr>
        <p:spPr>
          <a:xfrm>
            <a:off x="4355576" y="4446185"/>
            <a:ext cx="4000149" cy="20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397452" y="3437253"/>
            <a:ext cx="78827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p:cNvCxnSpPr>
          <p:nvPr/>
        </p:nvCxnSpPr>
        <p:spPr>
          <a:xfrm>
            <a:off x="4382814" y="2505962"/>
            <a:ext cx="3972911" cy="23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flipV="1">
            <a:off x="4386519" y="1573721"/>
            <a:ext cx="788689" cy="1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p:cNvCxnSpPr>
          <p:nvPr/>
        </p:nvCxnSpPr>
        <p:spPr>
          <a:xfrm>
            <a:off x="4398579" y="6290441"/>
            <a:ext cx="3957146" cy="104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6FDADB6-90C8-0F25-9049-B558EE86B916}"/>
              </a:ext>
            </a:extLst>
          </p:cNvPr>
          <p:cNvSpPr txBox="1"/>
          <p:nvPr/>
        </p:nvSpPr>
        <p:spPr>
          <a:xfrm>
            <a:off x="189660" y="1272485"/>
            <a:ext cx="3641834" cy="830997"/>
          </a:xfrm>
          <a:prstGeom prst="rect">
            <a:avLst/>
          </a:prstGeom>
          <a:noFill/>
        </p:spPr>
        <p:txBody>
          <a:bodyPr wrap="square" rtlCol="0">
            <a:spAutoFit/>
          </a:bodyPr>
          <a:lstStyle/>
          <a:p>
            <a:r>
              <a:rPr lang="en-GB" sz="1600" b="1" dirty="0" err="1">
                <a:solidFill>
                  <a:schemeClr val="bg1"/>
                </a:solidFill>
                <a:effectLst/>
              </a:rPr>
              <a:t>Madonas</a:t>
            </a:r>
            <a:r>
              <a:rPr lang="en-GB" sz="1600" b="1" dirty="0">
                <a:solidFill>
                  <a:schemeClr val="bg1"/>
                </a:solidFill>
                <a:effectLst/>
              </a:rPr>
              <a:t> </a:t>
            </a:r>
            <a:r>
              <a:rPr lang="en-GB" sz="1600" b="1" dirty="0" err="1">
                <a:solidFill>
                  <a:schemeClr val="bg1"/>
                </a:solidFill>
                <a:effectLst/>
              </a:rPr>
              <a:t>pilsetas</a:t>
            </a:r>
            <a:r>
              <a:rPr lang="en-GB" sz="1600" b="1" dirty="0">
                <a:solidFill>
                  <a:schemeClr val="bg1"/>
                </a:solidFill>
                <a:effectLst/>
              </a:rPr>
              <a:t> </a:t>
            </a:r>
            <a:r>
              <a:rPr lang="en-GB" sz="1600" b="1" dirty="0" err="1">
                <a:solidFill>
                  <a:schemeClr val="bg1"/>
                </a:solidFill>
                <a:effectLst/>
              </a:rPr>
              <a:t>vidusskola</a:t>
            </a:r>
            <a:r>
              <a:rPr lang="en-GB" sz="1600" b="1" dirty="0">
                <a:solidFill>
                  <a:schemeClr val="bg1"/>
                </a:solidFill>
                <a:effectLst/>
              </a:rPr>
              <a:t>, </a:t>
            </a:r>
            <a:r>
              <a:rPr lang="en-GB" sz="1600" b="1" dirty="0" err="1">
                <a:solidFill>
                  <a:schemeClr val="bg1"/>
                </a:solidFill>
                <a:effectLst/>
              </a:rPr>
              <a:t>Madona</a:t>
            </a:r>
            <a:r>
              <a:rPr lang="en-GB" sz="1600" b="1" dirty="0">
                <a:solidFill>
                  <a:schemeClr val="bg1"/>
                </a:solidFill>
                <a:effectLst/>
              </a:rPr>
              <a:t> </a:t>
            </a:r>
            <a:r>
              <a:rPr lang="pt-BR" sz="1600" b="1" dirty="0">
                <a:solidFill>
                  <a:schemeClr val="bg1"/>
                </a:solidFill>
              </a:rPr>
              <a:t>- LATVIA</a:t>
            </a:r>
            <a:endParaRPr lang="ko-KR" altLang="en-US" sz="1600" b="1" dirty="0">
              <a:solidFill>
                <a:schemeClr val="bg1"/>
              </a:solidFill>
              <a:cs typeface="Arial" pitchFamily="34" charset="0"/>
            </a:endParaRPr>
          </a:p>
          <a:p>
            <a:endParaRPr lang="en-GB" sz="1600" b="1" dirty="0">
              <a:solidFill>
                <a:schemeClr val="bg1"/>
              </a:solidFill>
            </a:endParaRPr>
          </a:p>
        </p:txBody>
      </p:sp>
      <p:sp>
        <p:nvSpPr>
          <p:cNvPr id="21" name="Oval 20">
            <a:extLst>
              <a:ext uri="{FF2B5EF4-FFF2-40B4-BE49-F238E27FC236}">
                <a16:creationId xmlns:a16="http://schemas.microsoft.com/office/drawing/2014/main" id="{5B5FC44D-998A-6155-C157-9F4F14578D9C}"/>
              </a:ext>
            </a:extLst>
          </p:cNvPr>
          <p:cNvSpPr/>
          <p:nvPr/>
        </p:nvSpPr>
        <p:spPr>
          <a:xfrm>
            <a:off x="4067677" y="5030972"/>
            <a:ext cx="655200" cy="6552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cxnSp>
        <p:nvCxnSpPr>
          <p:cNvPr id="29" name="Straight Arrow Connector 28">
            <a:extLst>
              <a:ext uri="{FF2B5EF4-FFF2-40B4-BE49-F238E27FC236}">
                <a16:creationId xmlns:a16="http://schemas.microsoft.com/office/drawing/2014/main" id="{1060851B-CF04-C55A-50DD-64132400A9DD}"/>
              </a:ext>
            </a:extLst>
          </p:cNvPr>
          <p:cNvCxnSpPr>
            <a:cxnSpLocks/>
          </p:cNvCxnSpPr>
          <p:nvPr/>
        </p:nvCxnSpPr>
        <p:spPr>
          <a:xfrm>
            <a:off x="4346531" y="5395982"/>
            <a:ext cx="763607" cy="4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타원 57">
            <a:extLst>
              <a:ext uri="{FF2B5EF4-FFF2-40B4-BE49-F238E27FC236}">
                <a16:creationId xmlns:a16="http://schemas.microsoft.com/office/drawing/2014/main" id="{1F3F0A7B-6CDC-EDB9-EC67-AD0E171A04F3}"/>
              </a:ext>
            </a:extLst>
          </p:cNvPr>
          <p:cNvSpPr/>
          <p:nvPr/>
        </p:nvSpPr>
        <p:spPr>
          <a:xfrm>
            <a:off x="7009651" y="4686650"/>
            <a:ext cx="1346074" cy="1259306"/>
          </a:xfrm>
          <a:prstGeom prst="ellipse">
            <a:avLst/>
          </a:prstGeom>
          <a:solidFill>
            <a:schemeClr val="accent1">
              <a:lumMod val="60000"/>
              <a:lumOff val="40000"/>
            </a:schemeClr>
          </a:solidFill>
          <a:ln>
            <a:solidFill>
              <a:srgbClr val="6CE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2400" b="1" dirty="0">
                <a:solidFill>
                  <a:schemeClr val="tx1"/>
                </a:solidFill>
              </a:rPr>
              <a:t>438</a:t>
            </a:r>
            <a:endParaRPr lang="ko-KR" altLang="en-US" sz="2400" b="1" dirty="0">
              <a:solidFill>
                <a:schemeClr val="tx1"/>
              </a:solidFill>
            </a:endParaRPr>
          </a:p>
        </p:txBody>
      </p:sp>
      <p:sp>
        <p:nvSpPr>
          <p:cNvPr id="32" name="TextBox 31">
            <a:extLst>
              <a:ext uri="{FF2B5EF4-FFF2-40B4-BE49-F238E27FC236}">
                <a16:creationId xmlns:a16="http://schemas.microsoft.com/office/drawing/2014/main" id="{28C1F5E8-2FD5-E65B-5675-22129F7C3B85}"/>
              </a:ext>
            </a:extLst>
          </p:cNvPr>
          <p:cNvSpPr txBox="1"/>
          <p:nvPr/>
        </p:nvSpPr>
        <p:spPr>
          <a:xfrm>
            <a:off x="137952" y="5066184"/>
            <a:ext cx="3577623" cy="830997"/>
          </a:xfrm>
          <a:prstGeom prst="rect">
            <a:avLst/>
          </a:prstGeom>
          <a:noFill/>
        </p:spPr>
        <p:txBody>
          <a:bodyPr wrap="square" rtlCol="0">
            <a:spAutoFit/>
          </a:bodyPr>
          <a:lstStyle/>
          <a:p>
            <a:r>
              <a:rPr lang="en-GB" sz="1600" b="1" dirty="0" err="1">
                <a:solidFill>
                  <a:schemeClr val="bg1"/>
                </a:solidFill>
                <a:effectLst/>
              </a:rPr>
              <a:t>Osnovna</a:t>
            </a:r>
            <a:r>
              <a:rPr lang="en-GB" sz="1600" b="1" dirty="0">
                <a:solidFill>
                  <a:schemeClr val="bg1"/>
                </a:solidFill>
                <a:effectLst/>
              </a:rPr>
              <a:t> </a:t>
            </a:r>
            <a:r>
              <a:rPr lang="en-GB" sz="1600" b="1" dirty="0" err="1">
                <a:solidFill>
                  <a:schemeClr val="bg1"/>
                </a:solidFill>
                <a:effectLst/>
              </a:rPr>
              <a:t>skola</a:t>
            </a:r>
            <a:r>
              <a:rPr lang="en-GB" sz="1600" b="1" dirty="0">
                <a:solidFill>
                  <a:schemeClr val="bg1"/>
                </a:solidFill>
                <a:effectLst/>
              </a:rPr>
              <a:t> Vladimir </a:t>
            </a:r>
            <a:r>
              <a:rPr lang="en-GB" sz="1600" b="1" dirty="0" err="1">
                <a:solidFill>
                  <a:schemeClr val="bg1"/>
                </a:solidFill>
                <a:effectLst/>
              </a:rPr>
              <a:t>Nazor</a:t>
            </a:r>
            <a:r>
              <a:rPr lang="en-GB" sz="1600" b="1" dirty="0">
                <a:solidFill>
                  <a:schemeClr val="bg1"/>
                </a:solidFill>
                <a:effectLst/>
              </a:rPr>
              <a:t>, </a:t>
            </a:r>
            <a:r>
              <a:rPr lang="en-GB" sz="1600" b="1" dirty="0" err="1">
                <a:solidFill>
                  <a:schemeClr val="bg1"/>
                </a:solidFill>
                <a:effectLst/>
              </a:rPr>
              <a:t>Duga</a:t>
            </a:r>
            <a:r>
              <a:rPr lang="en-GB" sz="1600" b="1" dirty="0">
                <a:solidFill>
                  <a:schemeClr val="bg1"/>
                </a:solidFill>
                <a:effectLst/>
              </a:rPr>
              <a:t> </a:t>
            </a:r>
            <a:r>
              <a:rPr lang="en-GB" sz="1600" b="1" dirty="0" err="1">
                <a:solidFill>
                  <a:schemeClr val="bg1"/>
                </a:solidFill>
                <a:effectLst/>
              </a:rPr>
              <a:t>Resa</a:t>
            </a:r>
            <a:r>
              <a:rPr lang="en-GB" sz="1600" b="1" dirty="0">
                <a:solidFill>
                  <a:schemeClr val="bg1"/>
                </a:solidFill>
                <a:effectLst/>
              </a:rPr>
              <a:t> </a:t>
            </a:r>
            <a:r>
              <a:rPr lang="it-IT" sz="1600" b="1" dirty="0">
                <a:solidFill>
                  <a:schemeClr val="bg1"/>
                </a:solidFill>
              </a:rPr>
              <a:t>- CROATIA</a:t>
            </a:r>
            <a:endParaRPr lang="ko-KR" altLang="en-US" sz="1600" b="1" dirty="0">
              <a:solidFill>
                <a:schemeClr val="bg1"/>
              </a:solidFill>
            </a:endParaRPr>
          </a:p>
          <a:p>
            <a:endParaRPr lang="ko-KR" altLang="en-US" sz="1600" b="1" dirty="0">
              <a:solidFill>
                <a:schemeClr val="bg1"/>
              </a:solidFill>
              <a:cs typeface="Arial" pitchFamily="34" charset="0"/>
            </a:endParaRPr>
          </a:p>
        </p:txBody>
      </p:sp>
      <p:sp>
        <p:nvSpPr>
          <p:cNvPr id="14" name="타원 56">
            <a:extLst>
              <a:ext uri="{FF2B5EF4-FFF2-40B4-BE49-F238E27FC236}">
                <a16:creationId xmlns:a16="http://schemas.microsoft.com/office/drawing/2014/main" id="{58DBE7BC-B157-09AE-C2A4-731B9A77A800}"/>
              </a:ext>
            </a:extLst>
          </p:cNvPr>
          <p:cNvSpPr/>
          <p:nvPr/>
        </p:nvSpPr>
        <p:spPr>
          <a:xfrm>
            <a:off x="10094761" y="3357902"/>
            <a:ext cx="2043702" cy="196479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sz="3200" b="1" dirty="0">
                <a:solidFill>
                  <a:schemeClr val="tx1"/>
                </a:solidFill>
              </a:rPr>
              <a:t>1032</a:t>
            </a:r>
            <a:endParaRPr lang="ko-KR" altLang="en-US" sz="3200" b="1" dirty="0">
              <a:solidFill>
                <a:schemeClr val="tx1"/>
              </a:solidFill>
            </a:endParaRPr>
          </a:p>
        </p:txBody>
      </p:sp>
      <p:pic>
        <p:nvPicPr>
          <p:cNvPr id="2050" name="Picture 2">
            <a:extLst>
              <a:ext uri="{FF2B5EF4-FFF2-40B4-BE49-F238E27FC236}">
                <a16:creationId xmlns:a16="http://schemas.microsoft.com/office/drawing/2014/main" id="{7BFBE2BF-61A5-8730-F789-CD7FE9A53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687" y="1135322"/>
            <a:ext cx="1514423" cy="11299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building with a driveway and trees&#10;&#10;Description automatically generated">
            <a:extLst>
              <a:ext uri="{FF2B5EF4-FFF2-40B4-BE49-F238E27FC236}">
                <a16:creationId xmlns:a16="http://schemas.microsoft.com/office/drawing/2014/main" id="{017021A4-718F-A32C-CDE3-69B6A1980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2785" y="2058094"/>
            <a:ext cx="1591277" cy="1193458"/>
          </a:xfrm>
          <a:prstGeom prst="rect">
            <a:avLst/>
          </a:prstGeom>
        </p:spPr>
      </p:pic>
      <p:pic>
        <p:nvPicPr>
          <p:cNvPr id="2054" name="Picture 6" descr="Podstawówka nr 42 i 'Traugutt' w Częstochowie ocieplone za ponad 8 mln zł.  Dołożyła się Unia Europejska">
            <a:extLst>
              <a:ext uri="{FF2B5EF4-FFF2-40B4-BE49-F238E27FC236}">
                <a16:creationId xmlns:a16="http://schemas.microsoft.com/office/drawing/2014/main" id="{7D4545C9-6600-C352-4BFF-21AAB2BFEC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837" y="2941157"/>
            <a:ext cx="1656543" cy="11043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rdana Krstulić nova ravnateljica OŠ &quot;Vladimir Nazor&quot; Duga Resa -  Karlovački.hr">
            <a:extLst>
              <a:ext uri="{FF2B5EF4-FFF2-40B4-BE49-F238E27FC236}">
                <a16:creationId xmlns:a16="http://schemas.microsoft.com/office/drawing/2014/main" id="{015CAF96-0C42-C0C9-0CCD-00AC262840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2350" y="4792683"/>
            <a:ext cx="1673960" cy="111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30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29638F-C5AE-42BA-B518-50612A972B14}"/>
              </a:ext>
            </a:extLst>
          </p:cNvPr>
          <p:cNvSpPr txBox="1"/>
          <p:nvPr/>
        </p:nvSpPr>
        <p:spPr>
          <a:xfrm>
            <a:off x="564929" y="320353"/>
            <a:ext cx="7838092" cy="830997"/>
          </a:xfrm>
          <a:prstGeom prst="rect">
            <a:avLst/>
          </a:prstGeom>
          <a:noFill/>
        </p:spPr>
        <p:txBody>
          <a:bodyPr wrap="square" rtlCol="0" anchor="ctr">
            <a:spAutoFit/>
          </a:bodyPr>
          <a:lstStyle/>
          <a:p>
            <a:r>
              <a:rPr lang="en-GB" altLang="ko-KR" sz="4800" b="1" dirty="0">
                <a:solidFill>
                  <a:schemeClr val="bg1"/>
                </a:solidFill>
                <a:cs typeface="Arial" pitchFamily="34" charset="0"/>
              </a:rPr>
              <a:t>What will our pupils do?</a:t>
            </a:r>
            <a:endParaRPr lang="ko-KR" altLang="en-US" sz="4800" b="1" dirty="0">
              <a:solidFill>
                <a:schemeClr val="bg1"/>
              </a:solidFill>
              <a:cs typeface="Arial" pitchFamily="34" charset="0"/>
            </a:endParaRPr>
          </a:p>
        </p:txBody>
      </p:sp>
      <p:sp>
        <p:nvSpPr>
          <p:cNvPr id="5" name="AutoShape 92">
            <a:extLst>
              <a:ext uri="{FF2B5EF4-FFF2-40B4-BE49-F238E27FC236}">
                <a16:creationId xmlns:a16="http://schemas.microsoft.com/office/drawing/2014/main" id="{39B2E59A-80A0-44A8-8543-2682CD08D09E}"/>
              </a:ext>
            </a:extLst>
          </p:cNvPr>
          <p:cNvSpPr>
            <a:spLocks noChangeArrowheads="1"/>
          </p:cNvSpPr>
          <p:nvPr/>
        </p:nvSpPr>
        <p:spPr bwMode="auto">
          <a:xfrm flipH="1">
            <a:off x="536731" y="5239404"/>
            <a:ext cx="586867" cy="574876"/>
          </a:xfrm>
          <a:prstGeom prst="ellipse">
            <a:avLst/>
          </a:prstGeom>
          <a:noFill/>
          <a:ln w="38100">
            <a:solidFill>
              <a:srgbClr val="00B0F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6" name="AutoShape 92">
            <a:extLst>
              <a:ext uri="{FF2B5EF4-FFF2-40B4-BE49-F238E27FC236}">
                <a16:creationId xmlns:a16="http://schemas.microsoft.com/office/drawing/2014/main" id="{9BED546E-8A2E-49B5-95A6-0621AA7E6ADC}"/>
              </a:ext>
            </a:extLst>
          </p:cNvPr>
          <p:cNvSpPr>
            <a:spLocks noChangeArrowheads="1"/>
          </p:cNvSpPr>
          <p:nvPr/>
        </p:nvSpPr>
        <p:spPr bwMode="auto">
          <a:xfrm flipH="1">
            <a:off x="521754" y="2571645"/>
            <a:ext cx="560666" cy="560666"/>
          </a:xfrm>
          <a:prstGeom prst="ellipse">
            <a:avLst/>
          </a:prstGeom>
          <a:noFill/>
          <a:ln w="38100">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7" name="AutoShape 92">
            <a:extLst>
              <a:ext uri="{FF2B5EF4-FFF2-40B4-BE49-F238E27FC236}">
                <a16:creationId xmlns:a16="http://schemas.microsoft.com/office/drawing/2014/main" id="{85D624AC-4771-4486-B808-13B77987FD4D}"/>
              </a:ext>
            </a:extLst>
          </p:cNvPr>
          <p:cNvSpPr>
            <a:spLocks noChangeArrowheads="1"/>
          </p:cNvSpPr>
          <p:nvPr/>
        </p:nvSpPr>
        <p:spPr bwMode="auto">
          <a:xfrm flipH="1">
            <a:off x="537999" y="1916272"/>
            <a:ext cx="560666" cy="560728"/>
          </a:xfrm>
          <a:prstGeom prst="ellipse">
            <a:avLst/>
          </a:prstGeom>
          <a:noFill/>
          <a:ln w="38100">
            <a:solidFill>
              <a:schemeClr val="accent3"/>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8" name="Trapezoid 10">
            <a:extLst>
              <a:ext uri="{FF2B5EF4-FFF2-40B4-BE49-F238E27FC236}">
                <a16:creationId xmlns:a16="http://schemas.microsoft.com/office/drawing/2014/main" id="{E84C1CA1-A748-4A1A-9B44-3A84466918BF}"/>
              </a:ext>
            </a:extLst>
          </p:cNvPr>
          <p:cNvSpPr/>
          <p:nvPr/>
        </p:nvSpPr>
        <p:spPr>
          <a:xfrm>
            <a:off x="684056" y="2048265"/>
            <a:ext cx="250594" cy="250301"/>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9" name="Rounded Rectangle 12">
            <a:extLst>
              <a:ext uri="{FF2B5EF4-FFF2-40B4-BE49-F238E27FC236}">
                <a16:creationId xmlns:a16="http://schemas.microsoft.com/office/drawing/2014/main" id="{4A852C0B-4DE3-46BA-935D-3F50A208856E}"/>
              </a:ext>
            </a:extLst>
          </p:cNvPr>
          <p:cNvSpPr>
            <a:spLocks noChangeAspect="1"/>
          </p:cNvSpPr>
          <p:nvPr/>
        </p:nvSpPr>
        <p:spPr>
          <a:xfrm>
            <a:off x="735503" y="6093989"/>
            <a:ext cx="245562" cy="292631"/>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1" name="TextBox 10">
            <a:extLst>
              <a:ext uri="{FF2B5EF4-FFF2-40B4-BE49-F238E27FC236}">
                <a16:creationId xmlns:a16="http://schemas.microsoft.com/office/drawing/2014/main" id="{014D00B6-FB56-4C9A-9A2F-F17B741968C7}"/>
              </a:ext>
            </a:extLst>
          </p:cNvPr>
          <p:cNvSpPr txBox="1"/>
          <p:nvPr/>
        </p:nvSpPr>
        <p:spPr>
          <a:xfrm>
            <a:off x="1268391" y="5972586"/>
            <a:ext cx="2712061" cy="523220"/>
          </a:xfrm>
          <a:prstGeom prst="rect">
            <a:avLst/>
          </a:prstGeom>
          <a:noFill/>
        </p:spPr>
        <p:txBody>
          <a:bodyPr wrap="square" rtlCol="0">
            <a:spAutoFit/>
          </a:bodyPr>
          <a:lstStyle/>
          <a:p>
            <a:r>
              <a:rPr lang="en-GB" altLang="ko-KR" sz="1400" dirty="0">
                <a:solidFill>
                  <a:schemeClr val="bg1"/>
                </a:solidFill>
                <a:cs typeface="Arial" pitchFamily="34" charset="0"/>
              </a:rPr>
              <a:t>Create digital content using video, tablets &amp; </a:t>
            </a:r>
            <a:r>
              <a:rPr lang="en-GB" altLang="ko-KR" sz="1400" dirty="0" err="1">
                <a:solidFill>
                  <a:schemeClr val="bg1"/>
                </a:solidFill>
                <a:cs typeface="Arial" pitchFamily="34" charset="0"/>
              </a:rPr>
              <a:t>ipads</a:t>
            </a:r>
            <a:endParaRPr lang="en-US" altLang="ko-KR" sz="1400" dirty="0">
              <a:solidFill>
                <a:schemeClr val="bg1"/>
              </a:solidFill>
              <a:cs typeface="Arial" pitchFamily="34" charset="0"/>
            </a:endParaRPr>
          </a:p>
        </p:txBody>
      </p:sp>
      <p:sp>
        <p:nvSpPr>
          <p:cNvPr id="12" name="TextBox 11">
            <a:extLst>
              <a:ext uri="{FF2B5EF4-FFF2-40B4-BE49-F238E27FC236}">
                <a16:creationId xmlns:a16="http://schemas.microsoft.com/office/drawing/2014/main" id="{323B04A9-5405-43F8-A1BD-90C4C303D8DC}"/>
              </a:ext>
            </a:extLst>
          </p:cNvPr>
          <p:cNvSpPr txBox="1"/>
          <p:nvPr/>
        </p:nvSpPr>
        <p:spPr>
          <a:xfrm>
            <a:off x="1256473" y="1853884"/>
            <a:ext cx="3648035" cy="738664"/>
          </a:xfrm>
          <a:prstGeom prst="rect">
            <a:avLst/>
          </a:prstGeom>
          <a:noFill/>
        </p:spPr>
        <p:txBody>
          <a:bodyPr wrap="square" rtlCol="0">
            <a:spAutoFit/>
          </a:bodyPr>
          <a:lstStyle/>
          <a:p>
            <a:r>
              <a:rPr lang="en-GB" altLang="ko-KR" sz="1400" dirty="0">
                <a:solidFill>
                  <a:schemeClr val="bg1"/>
                </a:solidFill>
                <a:cs typeface="Arial" pitchFamily="34" charset="0"/>
              </a:rPr>
              <a:t>Research &amp; publish information about their country’s arts culture; playwrights, musicians, artists, dancers and performers</a:t>
            </a:r>
            <a:endParaRPr lang="en-US" altLang="ko-KR" sz="1400" dirty="0">
              <a:solidFill>
                <a:schemeClr val="bg1"/>
              </a:solidFill>
              <a:cs typeface="Arial" pitchFamily="34" charset="0"/>
            </a:endParaRPr>
          </a:p>
        </p:txBody>
      </p:sp>
      <p:sp>
        <p:nvSpPr>
          <p:cNvPr id="14" name="AutoShape 92">
            <a:extLst>
              <a:ext uri="{FF2B5EF4-FFF2-40B4-BE49-F238E27FC236}">
                <a16:creationId xmlns:a16="http://schemas.microsoft.com/office/drawing/2014/main" id="{C0B663D9-6607-41E6-8823-0D3483C6536E}"/>
              </a:ext>
            </a:extLst>
          </p:cNvPr>
          <p:cNvSpPr>
            <a:spLocks noChangeArrowheads="1"/>
          </p:cNvSpPr>
          <p:nvPr/>
        </p:nvSpPr>
        <p:spPr bwMode="auto">
          <a:xfrm flipH="1">
            <a:off x="516929" y="3913006"/>
            <a:ext cx="560666" cy="560666"/>
          </a:xfrm>
          <a:prstGeom prst="ellipse">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15" name="TextBox 14">
            <a:extLst>
              <a:ext uri="{FF2B5EF4-FFF2-40B4-BE49-F238E27FC236}">
                <a16:creationId xmlns:a16="http://schemas.microsoft.com/office/drawing/2014/main" id="{DE7B56D4-D6FA-4C11-9E34-36B5035F972B}"/>
              </a:ext>
            </a:extLst>
          </p:cNvPr>
          <p:cNvSpPr txBox="1"/>
          <p:nvPr/>
        </p:nvSpPr>
        <p:spPr>
          <a:xfrm>
            <a:off x="1256473" y="3931729"/>
            <a:ext cx="2483802" cy="523220"/>
          </a:xfrm>
          <a:prstGeom prst="rect">
            <a:avLst/>
          </a:prstGeom>
          <a:noFill/>
        </p:spPr>
        <p:txBody>
          <a:bodyPr wrap="square" rtlCol="0">
            <a:spAutoFit/>
          </a:bodyPr>
          <a:lstStyle/>
          <a:p>
            <a:r>
              <a:rPr lang="en-GB" altLang="ko-KR" sz="1400" dirty="0">
                <a:solidFill>
                  <a:schemeClr val="bg1"/>
                </a:solidFill>
                <a:cs typeface="Arial" pitchFamily="34" charset="0"/>
              </a:rPr>
              <a:t>Record music and performances</a:t>
            </a:r>
            <a:endParaRPr lang="en-US" altLang="ko-KR" sz="1400" dirty="0">
              <a:solidFill>
                <a:schemeClr val="bg1"/>
              </a:solidFill>
              <a:cs typeface="Arial" pitchFamily="34" charset="0"/>
            </a:endParaRPr>
          </a:p>
        </p:txBody>
      </p:sp>
      <p:sp>
        <p:nvSpPr>
          <p:cNvPr id="17" name="Chord 15">
            <a:extLst>
              <a:ext uri="{FF2B5EF4-FFF2-40B4-BE49-F238E27FC236}">
                <a16:creationId xmlns:a16="http://schemas.microsoft.com/office/drawing/2014/main" id="{42E9D490-3DD3-4F66-B124-FE910E0FACBF}"/>
              </a:ext>
            </a:extLst>
          </p:cNvPr>
          <p:cNvSpPr/>
          <p:nvPr/>
        </p:nvSpPr>
        <p:spPr>
          <a:xfrm>
            <a:off x="736678" y="4004493"/>
            <a:ext cx="173417" cy="387688"/>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Round Same Side Corner Rectangle 6">
            <a:extLst>
              <a:ext uri="{FF2B5EF4-FFF2-40B4-BE49-F238E27FC236}">
                <a16:creationId xmlns:a16="http://schemas.microsoft.com/office/drawing/2014/main" id="{11207448-F26A-4EF1-8764-2D6798600849}"/>
              </a:ext>
            </a:extLst>
          </p:cNvPr>
          <p:cNvSpPr/>
          <p:nvPr/>
        </p:nvSpPr>
        <p:spPr>
          <a:xfrm rot="2700000">
            <a:off x="771642" y="2631384"/>
            <a:ext cx="88072" cy="514919"/>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ectangle 24"/>
          <p:cNvSpPr/>
          <p:nvPr/>
        </p:nvSpPr>
        <p:spPr>
          <a:xfrm>
            <a:off x="1268391" y="2675653"/>
            <a:ext cx="2089640" cy="307777"/>
          </a:xfrm>
          <a:prstGeom prst="rect">
            <a:avLst/>
          </a:prstGeom>
        </p:spPr>
        <p:txBody>
          <a:bodyPr wrap="square">
            <a:spAutoFit/>
          </a:bodyPr>
          <a:lstStyle/>
          <a:p>
            <a:r>
              <a:rPr lang="en-GB" altLang="ko-KR" sz="1400" dirty="0">
                <a:solidFill>
                  <a:schemeClr val="bg1"/>
                </a:solidFill>
                <a:cs typeface="Arial" pitchFamily="34" charset="0"/>
              </a:rPr>
              <a:t>Write playscripts</a:t>
            </a:r>
            <a:endParaRPr lang="en-US" altLang="ko-KR" sz="1400" dirty="0">
              <a:solidFill>
                <a:schemeClr val="bg1"/>
              </a:solidFill>
              <a:cs typeface="Arial" pitchFamily="34" charset="0"/>
            </a:endParaRPr>
          </a:p>
        </p:txBody>
      </p:sp>
      <p:sp>
        <p:nvSpPr>
          <p:cNvPr id="26" name="AutoShape 92">
            <a:extLst>
              <a:ext uri="{FF2B5EF4-FFF2-40B4-BE49-F238E27FC236}">
                <a16:creationId xmlns:a16="http://schemas.microsoft.com/office/drawing/2014/main" id="{39B2E59A-80A0-44A8-8543-2682CD08D09E}"/>
              </a:ext>
            </a:extLst>
          </p:cNvPr>
          <p:cNvSpPr>
            <a:spLocks noChangeArrowheads="1"/>
          </p:cNvSpPr>
          <p:nvPr/>
        </p:nvSpPr>
        <p:spPr bwMode="auto">
          <a:xfrm flipH="1">
            <a:off x="523631" y="1244928"/>
            <a:ext cx="586867" cy="574876"/>
          </a:xfrm>
          <a:prstGeom prst="ellipse">
            <a:avLst/>
          </a:prstGeom>
          <a:noFill/>
          <a:ln w="3810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7" name="AutoShape 92">
            <a:extLst>
              <a:ext uri="{FF2B5EF4-FFF2-40B4-BE49-F238E27FC236}">
                <a16:creationId xmlns:a16="http://schemas.microsoft.com/office/drawing/2014/main" id="{85D624AC-4771-4486-B808-13B77987FD4D}"/>
              </a:ext>
            </a:extLst>
          </p:cNvPr>
          <p:cNvSpPr>
            <a:spLocks noChangeArrowheads="1"/>
          </p:cNvSpPr>
          <p:nvPr/>
        </p:nvSpPr>
        <p:spPr bwMode="auto">
          <a:xfrm flipH="1">
            <a:off x="536731" y="3253646"/>
            <a:ext cx="560666" cy="560728"/>
          </a:xfrm>
          <a:prstGeom prst="ellipse">
            <a:avLst/>
          </a:prstGeom>
          <a:noFill/>
          <a:ln w="38100">
            <a:solidFill>
              <a:schemeClr val="accent3"/>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8" name="AutoShape 92">
            <a:extLst>
              <a:ext uri="{FF2B5EF4-FFF2-40B4-BE49-F238E27FC236}">
                <a16:creationId xmlns:a16="http://schemas.microsoft.com/office/drawing/2014/main" id="{C0B663D9-6607-41E6-8823-0D3483C6536E}"/>
              </a:ext>
            </a:extLst>
          </p:cNvPr>
          <p:cNvSpPr>
            <a:spLocks noChangeArrowheads="1"/>
          </p:cNvSpPr>
          <p:nvPr/>
        </p:nvSpPr>
        <p:spPr bwMode="auto">
          <a:xfrm flipH="1">
            <a:off x="4196382" y="5976981"/>
            <a:ext cx="560666" cy="560666"/>
          </a:xfrm>
          <a:prstGeom prst="ellipse">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9" name="Rounded Rectangle 5">
            <a:extLst>
              <a:ext uri="{FF2B5EF4-FFF2-40B4-BE49-F238E27FC236}">
                <a16:creationId xmlns:a16="http://schemas.microsoft.com/office/drawing/2014/main" id="{B5A177C8-7AB0-4E40-873A-70F231B3FA06}"/>
              </a:ext>
            </a:extLst>
          </p:cNvPr>
          <p:cNvSpPr/>
          <p:nvPr/>
        </p:nvSpPr>
        <p:spPr>
          <a:xfrm flipH="1">
            <a:off x="637743" y="1392169"/>
            <a:ext cx="397415" cy="35332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Rectangle 29"/>
          <p:cNvSpPr/>
          <p:nvPr/>
        </p:nvSpPr>
        <p:spPr>
          <a:xfrm>
            <a:off x="1268391" y="1306045"/>
            <a:ext cx="2089640" cy="523220"/>
          </a:xfrm>
          <a:prstGeom prst="rect">
            <a:avLst/>
          </a:prstGeom>
        </p:spPr>
        <p:txBody>
          <a:bodyPr wrap="square">
            <a:spAutoFit/>
          </a:bodyPr>
          <a:lstStyle/>
          <a:p>
            <a:r>
              <a:rPr lang="en-GB" altLang="ko-KR" sz="1400" dirty="0">
                <a:solidFill>
                  <a:schemeClr val="bg1"/>
                </a:solidFill>
                <a:cs typeface="Arial" pitchFamily="34" charset="0"/>
              </a:rPr>
              <a:t>Make friends and develop language skills</a:t>
            </a:r>
            <a:endParaRPr lang="en-US" altLang="ko-KR" sz="1400" dirty="0">
              <a:solidFill>
                <a:schemeClr val="bg1"/>
              </a:solidFill>
              <a:cs typeface="Arial" pitchFamily="34" charset="0"/>
            </a:endParaRPr>
          </a:p>
        </p:txBody>
      </p:sp>
      <p:sp>
        <p:nvSpPr>
          <p:cNvPr id="32" name="Rectangle 31"/>
          <p:cNvSpPr/>
          <p:nvPr/>
        </p:nvSpPr>
        <p:spPr>
          <a:xfrm>
            <a:off x="4904508" y="5899485"/>
            <a:ext cx="3005547" cy="738664"/>
          </a:xfrm>
          <a:prstGeom prst="rect">
            <a:avLst/>
          </a:prstGeom>
        </p:spPr>
        <p:txBody>
          <a:bodyPr wrap="square">
            <a:spAutoFit/>
          </a:bodyPr>
          <a:lstStyle/>
          <a:p>
            <a:r>
              <a:rPr lang="en-GB" altLang="ko-KR" sz="1400" dirty="0">
                <a:solidFill>
                  <a:schemeClr val="bg1"/>
                </a:solidFill>
                <a:cs typeface="Arial" pitchFamily="34" charset="0"/>
              </a:rPr>
              <a:t>Connect countries &amp; connect communities through visits and in a final performance</a:t>
            </a:r>
            <a:endParaRPr lang="en-US" altLang="ko-KR" sz="1400" dirty="0">
              <a:solidFill>
                <a:schemeClr val="bg1"/>
              </a:solidFill>
              <a:cs typeface="Arial" pitchFamily="34" charset="0"/>
            </a:endParaRPr>
          </a:p>
        </p:txBody>
      </p:sp>
      <p:sp>
        <p:nvSpPr>
          <p:cNvPr id="33" name="Oval 66">
            <a:extLst>
              <a:ext uri="{FF2B5EF4-FFF2-40B4-BE49-F238E27FC236}">
                <a16:creationId xmlns:a16="http://schemas.microsoft.com/office/drawing/2014/main" id="{64136ECC-E882-4D1E-8298-06A6A02A6E1A}"/>
              </a:ext>
            </a:extLst>
          </p:cNvPr>
          <p:cNvSpPr/>
          <p:nvPr/>
        </p:nvSpPr>
        <p:spPr>
          <a:xfrm rot="20700000">
            <a:off x="643727" y="3391856"/>
            <a:ext cx="346676" cy="304103"/>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4" name="Rectangle 33"/>
          <p:cNvSpPr/>
          <p:nvPr/>
        </p:nvSpPr>
        <p:spPr>
          <a:xfrm>
            <a:off x="1268391" y="3299159"/>
            <a:ext cx="2089640" cy="523220"/>
          </a:xfrm>
          <a:prstGeom prst="rect">
            <a:avLst/>
          </a:prstGeom>
        </p:spPr>
        <p:txBody>
          <a:bodyPr wrap="square">
            <a:spAutoFit/>
          </a:bodyPr>
          <a:lstStyle/>
          <a:p>
            <a:r>
              <a:rPr lang="en-GB" altLang="ko-KR" sz="1400" dirty="0">
                <a:solidFill>
                  <a:schemeClr val="bg1"/>
                </a:solidFill>
                <a:cs typeface="Arial" pitchFamily="34" charset="0"/>
              </a:rPr>
              <a:t>Create music/songs for performance</a:t>
            </a:r>
            <a:endParaRPr lang="en-US" altLang="ko-KR" sz="1400" dirty="0">
              <a:solidFill>
                <a:schemeClr val="bg1"/>
              </a:solidFill>
              <a:cs typeface="Arial" pitchFamily="34" charset="0"/>
            </a:endParaRPr>
          </a:p>
        </p:txBody>
      </p:sp>
      <p:sp>
        <p:nvSpPr>
          <p:cNvPr id="3" name="AutoShape 92">
            <a:extLst>
              <a:ext uri="{FF2B5EF4-FFF2-40B4-BE49-F238E27FC236}">
                <a16:creationId xmlns:a16="http://schemas.microsoft.com/office/drawing/2014/main" id="{F8136703-51A4-E153-4638-AF76ADFF69FA}"/>
              </a:ext>
            </a:extLst>
          </p:cNvPr>
          <p:cNvSpPr>
            <a:spLocks noChangeArrowheads="1"/>
          </p:cNvSpPr>
          <p:nvPr/>
        </p:nvSpPr>
        <p:spPr bwMode="auto">
          <a:xfrm flipH="1">
            <a:off x="549832" y="4555638"/>
            <a:ext cx="560666" cy="560666"/>
          </a:xfrm>
          <a:prstGeom prst="ellipse">
            <a:avLst/>
          </a:prstGeom>
          <a:noFill/>
          <a:ln w="38100">
            <a:solidFill>
              <a:schemeClr val="accent5">
                <a:lumMod val="75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4" name="TextBox 3">
            <a:extLst>
              <a:ext uri="{FF2B5EF4-FFF2-40B4-BE49-F238E27FC236}">
                <a16:creationId xmlns:a16="http://schemas.microsoft.com/office/drawing/2014/main" id="{E5BBCEBF-195B-7D1E-B6AD-BA4778A48B84}"/>
              </a:ext>
            </a:extLst>
          </p:cNvPr>
          <p:cNvSpPr txBox="1"/>
          <p:nvPr/>
        </p:nvSpPr>
        <p:spPr>
          <a:xfrm>
            <a:off x="1236692" y="4550449"/>
            <a:ext cx="2483802" cy="523220"/>
          </a:xfrm>
          <a:prstGeom prst="rect">
            <a:avLst/>
          </a:prstGeom>
          <a:noFill/>
        </p:spPr>
        <p:txBody>
          <a:bodyPr wrap="square" rtlCol="0">
            <a:spAutoFit/>
          </a:bodyPr>
          <a:lstStyle/>
          <a:p>
            <a:r>
              <a:rPr lang="en-GB" altLang="ko-KR" sz="1400" dirty="0">
                <a:solidFill>
                  <a:schemeClr val="bg1"/>
                </a:solidFill>
                <a:cs typeface="Arial" pitchFamily="34" charset="0"/>
              </a:rPr>
              <a:t>Create original dances for performance</a:t>
            </a:r>
            <a:endParaRPr lang="en-US" altLang="ko-KR" sz="1400" dirty="0">
              <a:solidFill>
                <a:schemeClr val="bg1"/>
              </a:solidFill>
              <a:cs typeface="Arial" pitchFamily="34" charset="0"/>
            </a:endParaRPr>
          </a:p>
        </p:txBody>
      </p:sp>
      <p:pic>
        <p:nvPicPr>
          <p:cNvPr id="13" name="Graphic 12" descr="Dancing outline">
            <a:extLst>
              <a:ext uri="{FF2B5EF4-FFF2-40B4-BE49-F238E27FC236}">
                <a16:creationId xmlns:a16="http://schemas.microsoft.com/office/drawing/2014/main" id="{693598B2-5A27-D990-A7C1-D9CDB8CC00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6945" y="4600735"/>
            <a:ext cx="460238" cy="460238"/>
          </a:xfrm>
          <a:prstGeom prst="rect">
            <a:avLst/>
          </a:prstGeom>
        </p:spPr>
      </p:pic>
      <p:sp>
        <p:nvSpPr>
          <p:cNvPr id="16" name="AutoShape 92">
            <a:extLst>
              <a:ext uri="{FF2B5EF4-FFF2-40B4-BE49-F238E27FC236}">
                <a16:creationId xmlns:a16="http://schemas.microsoft.com/office/drawing/2014/main" id="{162C350C-F295-9C63-D11C-9A638A8969FD}"/>
              </a:ext>
            </a:extLst>
          </p:cNvPr>
          <p:cNvSpPr>
            <a:spLocks noChangeArrowheads="1"/>
          </p:cNvSpPr>
          <p:nvPr/>
        </p:nvSpPr>
        <p:spPr bwMode="auto">
          <a:xfrm flipH="1">
            <a:off x="541193" y="5946758"/>
            <a:ext cx="586867" cy="574876"/>
          </a:xfrm>
          <a:prstGeom prst="ellipse">
            <a:avLst/>
          </a:prstGeom>
          <a:noFill/>
          <a:ln w="3810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pic>
        <p:nvPicPr>
          <p:cNvPr id="21" name="Graphic 20" descr="Performance Curtains with solid fill">
            <a:extLst>
              <a:ext uri="{FF2B5EF4-FFF2-40B4-BE49-F238E27FC236}">
                <a16:creationId xmlns:a16="http://schemas.microsoft.com/office/drawing/2014/main" id="{32E1BD29-0383-D107-72EA-3DB8D9A0D3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81501" y="6064785"/>
            <a:ext cx="408065" cy="408065"/>
          </a:xfrm>
          <a:prstGeom prst="rect">
            <a:avLst/>
          </a:prstGeom>
        </p:spPr>
      </p:pic>
      <p:pic>
        <p:nvPicPr>
          <p:cNvPr id="23" name="Graphic 22" descr="Mannequin outline">
            <a:extLst>
              <a:ext uri="{FF2B5EF4-FFF2-40B4-BE49-F238E27FC236}">
                <a16:creationId xmlns:a16="http://schemas.microsoft.com/office/drawing/2014/main" id="{0CB22E59-656C-408A-BE95-099241B92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591" y="5276597"/>
            <a:ext cx="479957" cy="479957"/>
          </a:xfrm>
          <a:prstGeom prst="rect">
            <a:avLst/>
          </a:prstGeom>
        </p:spPr>
      </p:pic>
      <p:sp>
        <p:nvSpPr>
          <p:cNvPr id="37" name="TextBox 36">
            <a:extLst>
              <a:ext uri="{FF2B5EF4-FFF2-40B4-BE49-F238E27FC236}">
                <a16:creationId xmlns:a16="http://schemas.microsoft.com/office/drawing/2014/main" id="{2DF653F2-34FE-E670-629B-96B8A2505020}"/>
              </a:ext>
            </a:extLst>
          </p:cNvPr>
          <p:cNvSpPr txBox="1"/>
          <p:nvPr/>
        </p:nvSpPr>
        <p:spPr>
          <a:xfrm>
            <a:off x="1255328" y="5313769"/>
            <a:ext cx="2712061" cy="523220"/>
          </a:xfrm>
          <a:prstGeom prst="rect">
            <a:avLst/>
          </a:prstGeom>
          <a:noFill/>
        </p:spPr>
        <p:txBody>
          <a:bodyPr wrap="square" rtlCol="0">
            <a:spAutoFit/>
          </a:bodyPr>
          <a:lstStyle/>
          <a:p>
            <a:r>
              <a:rPr lang="en-GB" altLang="ko-KR" sz="1400" dirty="0">
                <a:solidFill>
                  <a:schemeClr val="bg1"/>
                </a:solidFill>
                <a:cs typeface="Arial" pitchFamily="34" charset="0"/>
              </a:rPr>
              <a:t>Make costumes, artworks and scenery</a:t>
            </a:r>
            <a:endParaRPr lang="en-US" altLang="ko-KR" sz="1400" dirty="0">
              <a:solidFill>
                <a:schemeClr val="bg1"/>
              </a:solidFill>
              <a:cs typeface="Arial" pitchFamily="34" charset="0"/>
            </a:endParaRPr>
          </a:p>
        </p:txBody>
      </p:sp>
    </p:spTree>
    <p:extLst>
      <p:ext uri="{BB962C8B-B14F-4D97-AF65-F5344CB8AC3E}">
        <p14:creationId xmlns:p14="http://schemas.microsoft.com/office/powerpoint/2010/main" val="366867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ackboard and yellow chairs in a classroom">
            <a:extLst>
              <a:ext uri="{FF2B5EF4-FFF2-40B4-BE49-F238E27FC236}">
                <a16:creationId xmlns:a16="http://schemas.microsoft.com/office/drawing/2014/main" id="{282208FE-FE06-0ADE-5AAF-43C4FB4B0A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6000" contrast="-20000"/>
                    </a14:imgEffect>
                  </a14:imgLayer>
                </a14:imgProps>
              </a:ext>
              <a:ext uri="{28A0092B-C50C-407E-A947-70E740481C1C}">
                <a14:useLocalDpi xmlns:a14="http://schemas.microsoft.com/office/drawing/2010/main" val="0"/>
              </a:ext>
            </a:extLst>
          </a:blip>
          <a:stretch>
            <a:fillRect/>
          </a:stretch>
        </p:blipFill>
        <p:spPr>
          <a:xfrm>
            <a:off x="0" y="0"/>
            <a:ext cx="12193347" cy="6858000"/>
          </a:xfrm>
          <a:prstGeom prst="rect">
            <a:avLst/>
          </a:prstGeom>
        </p:spPr>
      </p:pic>
      <p:sp>
        <p:nvSpPr>
          <p:cNvPr id="2" name="TextBox 1">
            <a:extLst>
              <a:ext uri="{FF2B5EF4-FFF2-40B4-BE49-F238E27FC236}">
                <a16:creationId xmlns:a16="http://schemas.microsoft.com/office/drawing/2014/main" id="{4129638F-C5AE-42BA-B518-50612A972B14}"/>
              </a:ext>
            </a:extLst>
          </p:cNvPr>
          <p:cNvSpPr txBox="1"/>
          <p:nvPr/>
        </p:nvSpPr>
        <p:spPr>
          <a:xfrm>
            <a:off x="564929" y="320353"/>
            <a:ext cx="7838092" cy="830997"/>
          </a:xfrm>
          <a:prstGeom prst="rect">
            <a:avLst/>
          </a:prstGeom>
          <a:noFill/>
        </p:spPr>
        <p:txBody>
          <a:bodyPr wrap="square" rtlCol="0" anchor="ctr">
            <a:spAutoFit/>
          </a:bodyPr>
          <a:lstStyle/>
          <a:p>
            <a:r>
              <a:rPr lang="en-GB" altLang="ko-KR" sz="4800" b="1" dirty="0">
                <a:solidFill>
                  <a:schemeClr val="bg1"/>
                </a:solidFill>
                <a:cs typeface="Arial" pitchFamily="34" charset="0"/>
              </a:rPr>
              <a:t>What will our staff do?</a:t>
            </a:r>
            <a:endParaRPr lang="ko-KR" altLang="en-US" sz="4800" b="1" dirty="0">
              <a:solidFill>
                <a:schemeClr val="bg1"/>
              </a:solidFill>
              <a:cs typeface="Arial" pitchFamily="34" charset="0"/>
            </a:endParaRPr>
          </a:p>
        </p:txBody>
      </p:sp>
      <p:sp>
        <p:nvSpPr>
          <p:cNvPr id="5" name="AutoShape 92">
            <a:extLst>
              <a:ext uri="{FF2B5EF4-FFF2-40B4-BE49-F238E27FC236}">
                <a16:creationId xmlns:a16="http://schemas.microsoft.com/office/drawing/2014/main" id="{39B2E59A-80A0-44A8-8543-2682CD08D09E}"/>
              </a:ext>
            </a:extLst>
          </p:cNvPr>
          <p:cNvSpPr>
            <a:spLocks noChangeArrowheads="1"/>
          </p:cNvSpPr>
          <p:nvPr/>
        </p:nvSpPr>
        <p:spPr bwMode="auto">
          <a:xfrm flipH="1">
            <a:off x="536731" y="5239404"/>
            <a:ext cx="586867" cy="574876"/>
          </a:xfrm>
          <a:prstGeom prst="ellipse">
            <a:avLst/>
          </a:prstGeom>
          <a:noFill/>
          <a:ln w="38100">
            <a:solidFill>
              <a:srgbClr val="00B0F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6" name="AutoShape 92">
            <a:extLst>
              <a:ext uri="{FF2B5EF4-FFF2-40B4-BE49-F238E27FC236}">
                <a16:creationId xmlns:a16="http://schemas.microsoft.com/office/drawing/2014/main" id="{9BED546E-8A2E-49B5-95A6-0621AA7E6ADC}"/>
              </a:ext>
            </a:extLst>
          </p:cNvPr>
          <p:cNvSpPr>
            <a:spLocks noChangeArrowheads="1"/>
          </p:cNvSpPr>
          <p:nvPr/>
        </p:nvSpPr>
        <p:spPr bwMode="auto">
          <a:xfrm flipH="1">
            <a:off x="521754" y="2571645"/>
            <a:ext cx="560666" cy="560666"/>
          </a:xfrm>
          <a:prstGeom prst="ellipse">
            <a:avLst/>
          </a:prstGeom>
          <a:noFill/>
          <a:ln w="38100">
            <a:solidFill>
              <a:schemeClr val="accent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7" name="AutoShape 92">
            <a:extLst>
              <a:ext uri="{FF2B5EF4-FFF2-40B4-BE49-F238E27FC236}">
                <a16:creationId xmlns:a16="http://schemas.microsoft.com/office/drawing/2014/main" id="{85D624AC-4771-4486-B808-13B77987FD4D}"/>
              </a:ext>
            </a:extLst>
          </p:cNvPr>
          <p:cNvSpPr>
            <a:spLocks noChangeArrowheads="1"/>
          </p:cNvSpPr>
          <p:nvPr/>
        </p:nvSpPr>
        <p:spPr bwMode="auto">
          <a:xfrm flipH="1">
            <a:off x="537999" y="1916272"/>
            <a:ext cx="560666" cy="560728"/>
          </a:xfrm>
          <a:prstGeom prst="ellipse">
            <a:avLst/>
          </a:prstGeom>
          <a:noFill/>
          <a:ln w="38100">
            <a:solidFill>
              <a:schemeClr val="accent3"/>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8" name="Trapezoid 10">
            <a:extLst>
              <a:ext uri="{FF2B5EF4-FFF2-40B4-BE49-F238E27FC236}">
                <a16:creationId xmlns:a16="http://schemas.microsoft.com/office/drawing/2014/main" id="{E84C1CA1-A748-4A1A-9B44-3A84466918BF}"/>
              </a:ext>
            </a:extLst>
          </p:cNvPr>
          <p:cNvSpPr/>
          <p:nvPr/>
        </p:nvSpPr>
        <p:spPr>
          <a:xfrm>
            <a:off x="684056" y="2048265"/>
            <a:ext cx="250594" cy="250301"/>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1" name="TextBox 10">
            <a:extLst>
              <a:ext uri="{FF2B5EF4-FFF2-40B4-BE49-F238E27FC236}">
                <a16:creationId xmlns:a16="http://schemas.microsoft.com/office/drawing/2014/main" id="{014D00B6-FB56-4C9A-9A2F-F17B741968C7}"/>
              </a:ext>
            </a:extLst>
          </p:cNvPr>
          <p:cNvSpPr txBox="1"/>
          <p:nvPr/>
        </p:nvSpPr>
        <p:spPr>
          <a:xfrm>
            <a:off x="1255328" y="5985649"/>
            <a:ext cx="3013110" cy="307777"/>
          </a:xfrm>
          <a:prstGeom prst="rect">
            <a:avLst/>
          </a:prstGeom>
          <a:noFill/>
        </p:spPr>
        <p:txBody>
          <a:bodyPr wrap="square" rtlCol="0">
            <a:spAutoFit/>
          </a:bodyPr>
          <a:lstStyle/>
          <a:p>
            <a:r>
              <a:rPr lang="en-GB" altLang="ko-KR" sz="1400" dirty="0">
                <a:solidFill>
                  <a:schemeClr val="bg1"/>
                </a:solidFill>
                <a:cs typeface="Arial" pitchFamily="34" charset="0"/>
              </a:rPr>
              <a:t>Create a Green Code for the school</a:t>
            </a:r>
            <a:endParaRPr lang="en-US" altLang="ko-KR" sz="1400" dirty="0">
              <a:solidFill>
                <a:schemeClr val="bg1"/>
              </a:solidFill>
              <a:cs typeface="Arial" pitchFamily="34" charset="0"/>
            </a:endParaRPr>
          </a:p>
        </p:txBody>
      </p:sp>
      <p:sp>
        <p:nvSpPr>
          <p:cNvPr id="12" name="TextBox 11">
            <a:extLst>
              <a:ext uri="{FF2B5EF4-FFF2-40B4-BE49-F238E27FC236}">
                <a16:creationId xmlns:a16="http://schemas.microsoft.com/office/drawing/2014/main" id="{323B04A9-5405-43F8-A1BD-90C4C303D8DC}"/>
              </a:ext>
            </a:extLst>
          </p:cNvPr>
          <p:cNvSpPr txBox="1"/>
          <p:nvPr/>
        </p:nvSpPr>
        <p:spPr>
          <a:xfrm>
            <a:off x="1255328" y="1946020"/>
            <a:ext cx="6006476" cy="523220"/>
          </a:xfrm>
          <a:prstGeom prst="rect">
            <a:avLst/>
          </a:prstGeom>
          <a:noFill/>
        </p:spPr>
        <p:txBody>
          <a:bodyPr wrap="square" rtlCol="0">
            <a:spAutoFit/>
          </a:bodyPr>
          <a:lstStyle/>
          <a:p>
            <a:r>
              <a:rPr lang="en-GB" altLang="ko-KR" sz="1400" dirty="0">
                <a:solidFill>
                  <a:schemeClr val="bg1"/>
                </a:solidFill>
                <a:cs typeface="Arial" pitchFamily="34" charset="0"/>
              </a:rPr>
              <a:t>Support pupils with research &amp; publish information about their country’s arts culture; playwrights, musicians, artists, dancers and performers</a:t>
            </a:r>
            <a:endParaRPr lang="en-US" altLang="ko-KR" sz="1400" dirty="0">
              <a:solidFill>
                <a:schemeClr val="bg1"/>
              </a:solidFill>
              <a:cs typeface="Arial" pitchFamily="34" charset="0"/>
            </a:endParaRPr>
          </a:p>
        </p:txBody>
      </p:sp>
      <p:sp>
        <p:nvSpPr>
          <p:cNvPr id="14" name="AutoShape 92">
            <a:extLst>
              <a:ext uri="{FF2B5EF4-FFF2-40B4-BE49-F238E27FC236}">
                <a16:creationId xmlns:a16="http://schemas.microsoft.com/office/drawing/2014/main" id="{C0B663D9-6607-41E6-8823-0D3483C6536E}"/>
              </a:ext>
            </a:extLst>
          </p:cNvPr>
          <p:cNvSpPr>
            <a:spLocks noChangeArrowheads="1"/>
          </p:cNvSpPr>
          <p:nvPr/>
        </p:nvSpPr>
        <p:spPr bwMode="auto">
          <a:xfrm flipH="1">
            <a:off x="516929" y="3913006"/>
            <a:ext cx="560666" cy="560666"/>
          </a:xfrm>
          <a:prstGeom prst="ellipse">
            <a:avLst/>
          </a:prstGeom>
          <a:no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15" name="TextBox 14">
            <a:extLst>
              <a:ext uri="{FF2B5EF4-FFF2-40B4-BE49-F238E27FC236}">
                <a16:creationId xmlns:a16="http://schemas.microsoft.com/office/drawing/2014/main" id="{DE7B56D4-D6FA-4C11-9E34-36B5035F972B}"/>
              </a:ext>
            </a:extLst>
          </p:cNvPr>
          <p:cNvSpPr txBox="1"/>
          <p:nvPr/>
        </p:nvSpPr>
        <p:spPr>
          <a:xfrm>
            <a:off x="1256471" y="3931729"/>
            <a:ext cx="6437551" cy="307777"/>
          </a:xfrm>
          <a:prstGeom prst="rect">
            <a:avLst/>
          </a:prstGeom>
          <a:noFill/>
        </p:spPr>
        <p:txBody>
          <a:bodyPr wrap="square" rtlCol="0">
            <a:spAutoFit/>
          </a:bodyPr>
          <a:lstStyle/>
          <a:p>
            <a:r>
              <a:rPr lang="en-GB" altLang="ko-KR" sz="1400" dirty="0">
                <a:solidFill>
                  <a:schemeClr val="bg1"/>
                </a:solidFill>
                <a:cs typeface="Arial" pitchFamily="34" charset="0"/>
              </a:rPr>
              <a:t>Support the learning of songs and the recording of music and performances</a:t>
            </a:r>
            <a:endParaRPr lang="en-US" altLang="ko-KR" sz="1400" dirty="0">
              <a:solidFill>
                <a:schemeClr val="bg1"/>
              </a:solidFill>
              <a:cs typeface="Arial" pitchFamily="34" charset="0"/>
            </a:endParaRPr>
          </a:p>
        </p:txBody>
      </p:sp>
      <p:sp>
        <p:nvSpPr>
          <p:cNvPr id="17" name="Chord 15">
            <a:extLst>
              <a:ext uri="{FF2B5EF4-FFF2-40B4-BE49-F238E27FC236}">
                <a16:creationId xmlns:a16="http://schemas.microsoft.com/office/drawing/2014/main" id="{42E9D490-3DD3-4F66-B124-FE910E0FACBF}"/>
              </a:ext>
            </a:extLst>
          </p:cNvPr>
          <p:cNvSpPr/>
          <p:nvPr/>
        </p:nvSpPr>
        <p:spPr>
          <a:xfrm>
            <a:off x="736678" y="4004493"/>
            <a:ext cx="173417" cy="387688"/>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4" name="Round Same Side Corner Rectangle 6">
            <a:extLst>
              <a:ext uri="{FF2B5EF4-FFF2-40B4-BE49-F238E27FC236}">
                <a16:creationId xmlns:a16="http://schemas.microsoft.com/office/drawing/2014/main" id="{11207448-F26A-4EF1-8764-2D6798600849}"/>
              </a:ext>
            </a:extLst>
          </p:cNvPr>
          <p:cNvSpPr/>
          <p:nvPr/>
        </p:nvSpPr>
        <p:spPr>
          <a:xfrm rot="2700000">
            <a:off x="771642" y="2631384"/>
            <a:ext cx="88072" cy="514919"/>
          </a:xfrm>
          <a:custGeom>
            <a:avLst/>
            <a:gdLst/>
            <a:ahLst/>
            <a:cxnLst/>
            <a:rect l="l" t="t" r="r" b="b"/>
            <a:pathLst>
              <a:path w="1035916" h="4153123">
                <a:moveTo>
                  <a:pt x="277501" y="3759099"/>
                </a:moveTo>
                <a:lnTo>
                  <a:pt x="758408" y="3759099"/>
                </a:lnTo>
                <a:lnTo>
                  <a:pt x="517954" y="4153123"/>
                </a:lnTo>
                <a:close/>
                <a:moveTo>
                  <a:pt x="42612" y="2944898"/>
                </a:moveTo>
                <a:cubicBezTo>
                  <a:pt x="153922" y="2941505"/>
                  <a:pt x="246502" y="2889483"/>
                  <a:pt x="275675" y="2819018"/>
                </a:cubicBezTo>
                <a:cubicBezTo>
                  <a:pt x="304648" y="2892614"/>
                  <a:pt x="403763" y="2945872"/>
                  <a:pt x="521107" y="2945872"/>
                </a:cubicBezTo>
                <a:cubicBezTo>
                  <a:pt x="638453" y="2945872"/>
                  <a:pt x="737567" y="2892613"/>
                  <a:pt x="766540" y="2819017"/>
                </a:cubicBezTo>
                <a:cubicBezTo>
                  <a:pt x="795133" y="2888142"/>
                  <a:pt x="884783" y="2939514"/>
                  <a:pt x="993299" y="2944464"/>
                </a:cubicBezTo>
                <a:lnTo>
                  <a:pt x="776840" y="3657264"/>
                </a:lnTo>
                <a:lnTo>
                  <a:pt x="258940" y="3657264"/>
                </a:lnTo>
                <a:close/>
                <a:moveTo>
                  <a:pt x="809102" y="564558"/>
                </a:moveTo>
                <a:lnTo>
                  <a:pt x="1035914" y="564558"/>
                </a:lnTo>
                <a:lnTo>
                  <a:pt x="1035915" y="2838682"/>
                </a:lnTo>
                <a:cubicBezTo>
                  <a:pt x="1029586" y="2840409"/>
                  <a:pt x="1023074" y="2840731"/>
                  <a:pt x="1016490" y="2840731"/>
                </a:cubicBezTo>
                <a:cubicBezTo>
                  <a:pt x="901952" y="2840731"/>
                  <a:pt x="809102" y="2743612"/>
                  <a:pt x="809101" y="2623810"/>
                </a:cubicBezTo>
                <a:close/>
                <a:moveTo>
                  <a:pt x="310569" y="564558"/>
                </a:moveTo>
                <a:lnTo>
                  <a:pt x="725347" y="564558"/>
                </a:lnTo>
                <a:lnTo>
                  <a:pt x="725347" y="2633342"/>
                </a:lnTo>
                <a:cubicBezTo>
                  <a:pt x="725347" y="2747880"/>
                  <a:pt x="632496" y="2840731"/>
                  <a:pt x="517958" y="2840731"/>
                </a:cubicBezTo>
                <a:cubicBezTo>
                  <a:pt x="403420" y="2840731"/>
                  <a:pt x="310569" y="2747880"/>
                  <a:pt x="310569" y="2633342"/>
                </a:cubicBezTo>
                <a:close/>
                <a:moveTo>
                  <a:pt x="0" y="564557"/>
                </a:moveTo>
                <a:lnTo>
                  <a:pt x="226813" y="564557"/>
                </a:lnTo>
                <a:lnTo>
                  <a:pt x="226813" y="2623810"/>
                </a:lnTo>
                <a:cubicBezTo>
                  <a:pt x="226813" y="2743612"/>
                  <a:pt x="133962" y="2840731"/>
                  <a:pt x="19424" y="2840730"/>
                </a:cubicBezTo>
                <a:cubicBezTo>
                  <a:pt x="12841" y="2840730"/>
                  <a:pt x="6329" y="2840409"/>
                  <a:pt x="0" y="2838682"/>
                </a:cubicBezTo>
                <a:close/>
                <a:moveTo>
                  <a:pt x="71964" y="71964"/>
                </a:moveTo>
                <a:cubicBezTo>
                  <a:pt x="116427" y="27501"/>
                  <a:pt x="177852" y="0"/>
                  <a:pt x="245701" y="0"/>
                </a:cubicBezTo>
                <a:lnTo>
                  <a:pt x="790215" y="0"/>
                </a:lnTo>
                <a:cubicBezTo>
                  <a:pt x="925912" y="0"/>
                  <a:pt x="1035916" y="110004"/>
                  <a:pt x="1035916" y="245701"/>
                </a:cubicBezTo>
                <a:cubicBezTo>
                  <a:pt x="1035916" y="327601"/>
                  <a:pt x="1035915" y="409501"/>
                  <a:pt x="1035915" y="491401"/>
                </a:cubicBezTo>
                <a:lnTo>
                  <a:pt x="0" y="491401"/>
                </a:lnTo>
                <a:lnTo>
                  <a:pt x="0" y="245701"/>
                </a:lnTo>
                <a:cubicBezTo>
                  <a:pt x="0" y="177853"/>
                  <a:pt x="27501" y="116427"/>
                  <a:pt x="71964" y="7196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ectangle 24"/>
          <p:cNvSpPr/>
          <p:nvPr/>
        </p:nvSpPr>
        <p:spPr>
          <a:xfrm>
            <a:off x="1268390" y="2737382"/>
            <a:ext cx="4061255" cy="307777"/>
          </a:xfrm>
          <a:prstGeom prst="rect">
            <a:avLst/>
          </a:prstGeom>
        </p:spPr>
        <p:txBody>
          <a:bodyPr wrap="square">
            <a:spAutoFit/>
          </a:bodyPr>
          <a:lstStyle/>
          <a:p>
            <a:r>
              <a:rPr lang="en-GB" altLang="ko-KR" sz="1400" dirty="0">
                <a:solidFill>
                  <a:schemeClr val="bg1"/>
                </a:solidFill>
                <a:cs typeface="Arial" pitchFamily="34" charset="0"/>
              </a:rPr>
              <a:t>Support development of pupils’ writing skills</a:t>
            </a:r>
            <a:endParaRPr lang="en-US" altLang="ko-KR" sz="1400" dirty="0">
              <a:solidFill>
                <a:schemeClr val="bg1"/>
              </a:solidFill>
              <a:cs typeface="Arial" pitchFamily="34" charset="0"/>
            </a:endParaRPr>
          </a:p>
        </p:txBody>
      </p:sp>
      <p:sp>
        <p:nvSpPr>
          <p:cNvPr id="26" name="AutoShape 92">
            <a:extLst>
              <a:ext uri="{FF2B5EF4-FFF2-40B4-BE49-F238E27FC236}">
                <a16:creationId xmlns:a16="http://schemas.microsoft.com/office/drawing/2014/main" id="{39B2E59A-80A0-44A8-8543-2682CD08D09E}"/>
              </a:ext>
            </a:extLst>
          </p:cNvPr>
          <p:cNvSpPr>
            <a:spLocks noChangeArrowheads="1"/>
          </p:cNvSpPr>
          <p:nvPr/>
        </p:nvSpPr>
        <p:spPr bwMode="auto">
          <a:xfrm flipH="1">
            <a:off x="523631" y="1244928"/>
            <a:ext cx="586867" cy="574876"/>
          </a:xfrm>
          <a:prstGeom prst="ellipse">
            <a:avLst/>
          </a:prstGeom>
          <a:noFill/>
          <a:ln w="3810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7" name="AutoShape 92">
            <a:extLst>
              <a:ext uri="{FF2B5EF4-FFF2-40B4-BE49-F238E27FC236}">
                <a16:creationId xmlns:a16="http://schemas.microsoft.com/office/drawing/2014/main" id="{85D624AC-4771-4486-B808-13B77987FD4D}"/>
              </a:ext>
            </a:extLst>
          </p:cNvPr>
          <p:cNvSpPr>
            <a:spLocks noChangeArrowheads="1"/>
          </p:cNvSpPr>
          <p:nvPr/>
        </p:nvSpPr>
        <p:spPr bwMode="auto">
          <a:xfrm flipH="1">
            <a:off x="536731" y="3253646"/>
            <a:ext cx="560666" cy="560728"/>
          </a:xfrm>
          <a:prstGeom prst="ellipse">
            <a:avLst/>
          </a:prstGeom>
          <a:noFill/>
          <a:ln w="38100">
            <a:solidFill>
              <a:schemeClr val="accent3"/>
            </a:solidFill>
            <a:prstDash val="solid"/>
            <a:headEnd/>
            <a:tailEnd/>
          </a:ln>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8" name="AutoShape 92">
            <a:extLst>
              <a:ext uri="{FF2B5EF4-FFF2-40B4-BE49-F238E27FC236}">
                <a16:creationId xmlns:a16="http://schemas.microsoft.com/office/drawing/2014/main" id="{C0B663D9-6607-41E6-8823-0D3483C6536E}"/>
              </a:ext>
            </a:extLst>
          </p:cNvPr>
          <p:cNvSpPr>
            <a:spLocks noChangeArrowheads="1"/>
          </p:cNvSpPr>
          <p:nvPr/>
        </p:nvSpPr>
        <p:spPr bwMode="auto">
          <a:xfrm flipH="1">
            <a:off x="4768741" y="5913381"/>
            <a:ext cx="560666" cy="560666"/>
          </a:xfrm>
          <a:prstGeom prst="ellipse">
            <a:avLst/>
          </a:prstGeom>
          <a:noFill/>
          <a:ln w="3810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29" name="Rounded Rectangle 5">
            <a:extLst>
              <a:ext uri="{FF2B5EF4-FFF2-40B4-BE49-F238E27FC236}">
                <a16:creationId xmlns:a16="http://schemas.microsoft.com/office/drawing/2014/main" id="{B5A177C8-7AB0-4E40-873A-70F231B3FA06}"/>
              </a:ext>
            </a:extLst>
          </p:cNvPr>
          <p:cNvSpPr/>
          <p:nvPr/>
        </p:nvSpPr>
        <p:spPr>
          <a:xfrm flipH="1">
            <a:off x="637743" y="1392169"/>
            <a:ext cx="397415" cy="35332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0" name="Rectangle 29"/>
          <p:cNvSpPr/>
          <p:nvPr/>
        </p:nvSpPr>
        <p:spPr>
          <a:xfrm>
            <a:off x="1268390" y="1306045"/>
            <a:ext cx="3636117" cy="307777"/>
          </a:xfrm>
          <a:prstGeom prst="rect">
            <a:avLst/>
          </a:prstGeom>
        </p:spPr>
        <p:txBody>
          <a:bodyPr wrap="square">
            <a:spAutoFit/>
          </a:bodyPr>
          <a:lstStyle/>
          <a:p>
            <a:r>
              <a:rPr lang="en-GB" altLang="ko-KR" sz="1400" dirty="0">
                <a:solidFill>
                  <a:schemeClr val="bg1"/>
                </a:solidFill>
                <a:cs typeface="Arial" pitchFamily="34" charset="0"/>
              </a:rPr>
              <a:t>Make friends and develop language skills</a:t>
            </a:r>
            <a:endParaRPr lang="en-US" altLang="ko-KR" sz="1400" dirty="0">
              <a:solidFill>
                <a:schemeClr val="bg1"/>
              </a:solidFill>
              <a:cs typeface="Arial" pitchFamily="34" charset="0"/>
            </a:endParaRPr>
          </a:p>
        </p:txBody>
      </p:sp>
      <p:sp>
        <p:nvSpPr>
          <p:cNvPr id="32" name="Rectangle 31"/>
          <p:cNvSpPr/>
          <p:nvPr/>
        </p:nvSpPr>
        <p:spPr>
          <a:xfrm>
            <a:off x="5366061" y="5950827"/>
            <a:ext cx="6839001" cy="523220"/>
          </a:xfrm>
          <a:prstGeom prst="rect">
            <a:avLst/>
          </a:prstGeom>
        </p:spPr>
        <p:txBody>
          <a:bodyPr wrap="square">
            <a:spAutoFit/>
          </a:bodyPr>
          <a:lstStyle/>
          <a:p>
            <a:r>
              <a:rPr lang="en-GB" altLang="ko-KR" sz="1400" dirty="0">
                <a:solidFill>
                  <a:schemeClr val="bg1"/>
                </a:solidFill>
                <a:cs typeface="Arial" pitchFamily="34" charset="0"/>
              </a:rPr>
              <a:t>Connect countries &amp; connect communities through hosting visits, taking pupils abroad and in a final performance</a:t>
            </a:r>
            <a:endParaRPr lang="en-US" altLang="ko-KR" sz="1400" dirty="0">
              <a:solidFill>
                <a:schemeClr val="bg1"/>
              </a:solidFill>
              <a:cs typeface="Arial" pitchFamily="34" charset="0"/>
            </a:endParaRPr>
          </a:p>
        </p:txBody>
      </p:sp>
      <p:sp>
        <p:nvSpPr>
          <p:cNvPr id="34" name="Rectangle 33"/>
          <p:cNvSpPr/>
          <p:nvPr/>
        </p:nvSpPr>
        <p:spPr>
          <a:xfrm>
            <a:off x="1268391" y="3325285"/>
            <a:ext cx="6641664" cy="307777"/>
          </a:xfrm>
          <a:prstGeom prst="rect">
            <a:avLst/>
          </a:prstGeom>
        </p:spPr>
        <p:txBody>
          <a:bodyPr wrap="square">
            <a:spAutoFit/>
          </a:bodyPr>
          <a:lstStyle/>
          <a:p>
            <a:r>
              <a:rPr lang="en-GB" altLang="ko-KR" sz="1400" dirty="0">
                <a:solidFill>
                  <a:schemeClr val="bg1"/>
                </a:solidFill>
                <a:cs typeface="Arial" pitchFamily="34" charset="0"/>
              </a:rPr>
              <a:t>Receive training to better support pupils with SEN and other specific needs</a:t>
            </a:r>
            <a:endParaRPr lang="en-US" altLang="ko-KR" sz="1400" dirty="0">
              <a:solidFill>
                <a:schemeClr val="bg1"/>
              </a:solidFill>
              <a:cs typeface="Arial" pitchFamily="34" charset="0"/>
            </a:endParaRPr>
          </a:p>
        </p:txBody>
      </p:sp>
      <p:sp>
        <p:nvSpPr>
          <p:cNvPr id="3" name="AutoShape 92">
            <a:extLst>
              <a:ext uri="{FF2B5EF4-FFF2-40B4-BE49-F238E27FC236}">
                <a16:creationId xmlns:a16="http://schemas.microsoft.com/office/drawing/2014/main" id="{F8136703-51A4-E153-4638-AF76ADFF69FA}"/>
              </a:ext>
            </a:extLst>
          </p:cNvPr>
          <p:cNvSpPr>
            <a:spLocks noChangeArrowheads="1"/>
          </p:cNvSpPr>
          <p:nvPr/>
        </p:nvSpPr>
        <p:spPr bwMode="auto">
          <a:xfrm flipH="1">
            <a:off x="536769" y="4555638"/>
            <a:ext cx="560666" cy="560666"/>
          </a:xfrm>
          <a:prstGeom prst="ellipse">
            <a:avLst/>
          </a:prstGeom>
          <a:noFill/>
          <a:ln w="38100">
            <a:solidFill>
              <a:schemeClr val="accent5">
                <a:lumMod val="75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sp>
        <p:nvSpPr>
          <p:cNvPr id="4" name="TextBox 3">
            <a:extLst>
              <a:ext uri="{FF2B5EF4-FFF2-40B4-BE49-F238E27FC236}">
                <a16:creationId xmlns:a16="http://schemas.microsoft.com/office/drawing/2014/main" id="{E5BBCEBF-195B-7D1E-B6AD-BA4778A48B84}"/>
              </a:ext>
            </a:extLst>
          </p:cNvPr>
          <p:cNvSpPr txBox="1"/>
          <p:nvPr/>
        </p:nvSpPr>
        <p:spPr>
          <a:xfrm>
            <a:off x="1236691" y="4628827"/>
            <a:ext cx="4693845" cy="307777"/>
          </a:xfrm>
          <a:prstGeom prst="rect">
            <a:avLst/>
          </a:prstGeom>
          <a:noFill/>
        </p:spPr>
        <p:txBody>
          <a:bodyPr wrap="square" rtlCol="0">
            <a:spAutoFit/>
          </a:bodyPr>
          <a:lstStyle/>
          <a:p>
            <a:r>
              <a:rPr lang="en-GB" altLang="ko-KR" sz="1400" dirty="0">
                <a:solidFill>
                  <a:schemeClr val="bg1"/>
                </a:solidFill>
                <a:cs typeface="Arial" pitchFamily="34" charset="0"/>
              </a:rPr>
              <a:t>Support the learning of original dances for performance</a:t>
            </a:r>
            <a:endParaRPr lang="en-US" altLang="ko-KR" sz="1400" dirty="0">
              <a:solidFill>
                <a:schemeClr val="bg1"/>
              </a:solidFill>
              <a:cs typeface="Arial" pitchFamily="34" charset="0"/>
            </a:endParaRPr>
          </a:p>
        </p:txBody>
      </p:sp>
      <p:sp>
        <p:nvSpPr>
          <p:cNvPr id="16" name="AutoShape 92">
            <a:extLst>
              <a:ext uri="{FF2B5EF4-FFF2-40B4-BE49-F238E27FC236}">
                <a16:creationId xmlns:a16="http://schemas.microsoft.com/office/drawing/2014/main" id="{162C350C-F295-9C63-D11C-9A638A8969FD}"/>
              </a:ext>
            </a:extLst>
          </p:cNvPr>
          <p:cNvSpPr>
            <a:spLocks noChangeArrowheads="1"/>
          </p:cNvSpPr>
          <p:nvPr/>
        </p:nvSpPr>
        <p:spPr bwMode="auto">
          <a:xfrm flipH="1">
            <a:off x="541193" y="5946758"/>
            <a:ext cx="586867" cy="574876"/>
          </a:xfrm>
          <a:prstGeom prst="ellipse">
            <a:avLst/>
          </a:prstGeom>
          <a:noFill/>
          <a:ln w="38100">
            <a:solidFill>
              <a:srgbClr val="6CEA7D"/>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endParaRPr>
          </a:p>
        </p:txBody>
      </p:sp>
      <p:pic>
        <p:nvPicPr>
          <p:cNvPr id="21" name="Graphic 20" descr="Performance Curtains with solid fill">
            <a:extLst>
              <a:ext uri="{FF2B5EF4-FFF2-40B4-BE49-F238E27FC236}">
                <a16:creationId xmlns:a16="http://schemas.microsoft.com/office/drawing/2014/main" id="{32E1BD29-0383-D107-72EA-3DB8D9A0D3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51326" y="5998711"/>
            <a:ext cx="408065" cy="408065"/>
          </a:xfrm>
          <a:prstGeom prst="rect">
            <a:avLst/>
          </a:prstGeom>
        </p:spPr>
      </p:pic>
      <p:pic>
        <p:nvPicPr>
          <p:cNvPr id="23" name="Graphic 22" descr="Mannequin outline">
            <a:extLst>
              <a:ext uri="{FF2B5EF4-FFF2-40B4-BE49-F238E27FC236}">
                <a16:creationId xmlns:a16="http://schemas.microsoft.com/office/drawing/2014/main" id="{0CB22E59-656C-408A-BE95-099241B927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6591" y="5276597"/>
            <a:ext cx="479957" cy="479957"/>
          </a:xfrm>
          <a:prstGeom prst="rect">
            <a:avLst/>
          </a:prstGeom>
        </p:spPr>
      </p:pic>
      <p:sp>
        <p:nvSpPr>
          <p:cNvPr id="37" name="TextBox 36">
            <a:extLst>
              <a:ext uri="{FF2B5EF4-FFF2-40B4-BE49-F238E27FC236}">
                <a16:creationId xmlns:a16="http://schemas.microsoft.com/office/drawing/2014/main" id="{2DF653F2-34FE-E670-629B-96B8A2505020}"/>
              </a:ext>
            </a:extLst>
          </p:cNvPr>
          <p:cNvSpPr txBox="1"/>
          <p:nvPr/>
        </p:nvSpPr>
        <p:spPr>
          <a:xfrm>
            <a:off x="1255328" y="5313769"/>
            <a:ext cx="5026762" cy="307777"/>
          </a:xfrm>
          <a:prstGeom prst="rect">
            <a:avLst/>
          </a:prstGeom>
          <a:noFill/>
        </p:spPr>
        <p:txBody>
          <a:bodyPr wrap="square" rtlCol="0">
            <a:spAutoFit/>
          </a:bodyPr>
          <a:lstStyle/>
          <a:p>
            <a:r>
              <a:rPr lang="en-GB" altLang="ko-KR" sz="1400" dirty="0">
                <a:solidFill>
                  <a:schemeClr val="bg1"/>
                </a:solidFill>
                <a:cs typeface="Arial" pitchFamily="34" charset="0"/>
              </a:rPr>
              <a:t>Support the making of costumes, artworks and scenery</a:t>
            </a:r>
            <a:endParaRPr lang="en-US" altLang="ko-KR" sz="1400" dirty="0">
              <a:solidFill>
                <a:schemeClr val="bg1"/>
              </a:solidFill>
              <a:cs typeface="Arial" pitchFamily="34" charset="0"/>
            </a:endParaRPr>
          </a:p>
        </p:txBody>
      </p:sp>
      <p:pic>
        <p:nvPicPr>
          <p:cNvPr id="20" name="Graphic 19" descr="Teacher with solid fill">
            <a:extLst>
              <a:ext uri="{FF2B5EF4-FFF2-40B4-BE49-F238E27FC236}">
                <a16:creationId xmlns:a16="http://schemas.microsoft.com/office/drawing/2014/main" id="{A7746185-9A9A-DDA0-EE57-D28968E27A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307" y="3325840"/>
            <a:ext cx="417721" cy="417721"/>
          </a:xfrm>
          <a:prstGeom prst="rect">
            <a:avLst/>
          </a:prstGeom>
        </p:spPr>
      </p:pic>
      <p:pic>
        <p:nvPicPr>
          <p:cNvPr id="22" name="Graphic 21" descr="Dancing outline">
            <a:extLst>
              <a:ext uri="{FF2B5EF4-FFF2-40B4-BE49-F238E27FC236}">
                <a16:creationId xmlns:a16="http://schemas.microsoft.com/office/drawing/2014/main" id="{A4D18498-EABB-B016-2301-EAD4F33651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945" y="4600735"/>
            <a:ext cx="460238" cy="460238"/>
          </a:xfrm>
          <a:prstGeom prst="rect">
            <a:avLst/>
          </a:prstGeom>
        </p:spPr>
      </p:pic>
      <p:pic>
        <p:nvPicPr>
          <p:cNvPr id="35" name="Graphic 34" descr="Deciduous tree with solid fill">
            <a:extLst>
              <a:ext uri="{FF2B5EF4-FFF2-40B4-BE49-F238E27FC236}">
                <a16:creationId xmlns:a16="http://schemas.microsoft.com/office/drawing/2014/main" id="{EFB65F04-F86A-A527-3F51-1E0FF20382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5487" y="5979238"/>
            <a:ext cx="505919" cy="505919"/>
          </a:xfrm>
          <a:prstGeom prst="rect">
            <a:avLst/>
          </a:prstGeom>
        </p:spPr>
      </p:pic>
    </p:spTree>
    <p:extLst>
      <p:ext uri="{BB962C8B-B14F-4D97-AF65-F5344CB8AC3E}">
        <p14:creationId xmlns:p14="http://schemas.microsoft.com/office/powerpoint/2010/main" val="93889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39CCD-042A-5B7D-9D40-CAD6B3EA323B}"/>
              </a:ext>
            </a:extLst>
          </p:cNvPr>
          <p:cNvSpPr txBox="1"/>
          <p:nvPr/>
        </p:nvSpPr>
        <p:spPr>
          <a:xfrm>
            <a:off x="427512" y="1716168"/>
            <a:ext cx="11234057" cy="4524315"/>
          </a:xfrm>
          <a:prstGeom prst="rect">
            <a:avLst/>
          </a:prstGeom>
          <a:noFill/>
        </p:spPr>
        <p:txBody>
          <a:bodyPr wrap="square" lIns="91440" tIns="45720" rIns="91440" bIns="45720" anchor="t">
            <a:spAutoFit/>
          </a:bodyPr>
          <a:lstStyle/>
          <a:p>
            <a:endParaRPr lang="en-GB" sz="1800" b="1" dirty="0">
              <a:solidFill>
                <a:schemeClr val="tx2">
                  <a:lumMod val="75000"/>
                </a:schemeClr>
              </a:solidFill>
            </a:endParaRPr>
          </a:p>
          <a:p>
            <a:pPr marL="285750" indent="-285750">
              <a:buFont typeface="Arial" panose="020B0604020202020204" pitchFamily="34" charset="0"/>
              <a:buChar char="•"/>
            </a:pPr>
            <a:r>
              <a:rPr lang="en-GB" sz="1800" b="1" dirty="0">
                <a:solidFill>
                  <a:schemeClr val="tx2">
                    <a:lumMod val="75000"/>
                  </a:schemeClr>
                </a:solidFill>
              </a:rPr>
              <a:t>All pupils and staff from our school are ‘connected’ to Europe and will learn from our European colleagues and friends</a:t>
            </a:r>
          </a:p>
          <a:p>
            <a:pPr marL="285750" indent="-285750">
              <a:buFont typeface="Arial" panose="020B0604020202020204" pitchFamily="34" charset="0"/>
              <a:buChar char="•"/>
            </a:pPr>
            <a:r>
              <a:rPr lang="en-GB" b="1" dirty="0">
                <a:solidFill>
                  <a:schemeClr val="tx2">
                    <a:lumMod val="75000"/>
                  </a:schemeClr>
                </a:solidFill>
              </a:rPr>
              <a:t>Long-term partnership and focus on learning through the arts</a:t>
            </a:r>
          </a:p>
          <a:p>
            <a:pPr marL="285750" indent="-285750">
              <a:buFont typeface="Arial" panose="020B0604020202020204" pitchFamily="34" charset="0"/>
              <a:buChar char="•"/>
            </a:pPr>
            <a:r>
              <a:rPr lang="en-GB" sz="1800" b="1" dirty="0">
                <a:solidFill>
                  <a:schemeClr val="tx2">
                    <a:lumMod val="75000"/>
                  </a:schemeClr>
                </a:solidFill>
              </a:rPr>
              <a:t>Long-term focus on improving staff and pupils’ well-being</a:t>
            </a:r>
          </a:p>
          <a:p>
            <a:pPr marL="285750" indent="-285750">
              <a:buFont typeface="Arial" panose="020B0604020202020204" pitchFamily="34" charset="0"/>
              <a:buChar char="•"/>
            </a:pPr>
            <a:r>
              <a:rPr lang="en-GB" b="1" dirty="0">
                <a:solidFill>
                  <a:schemeClr val="tx2">
                    <a:lumMod val="75000"/>
                  </a:schemeClr>
                </a:solidFill>
              </a:rPr>
              <a:t>Children with fewer opportunities and less access supported as a priority action of the project</a:t>
            </a:r>
            <a:endParaRPr lang="en-GB" sz="1800" b="1" dirty="0">
              <a:solidFill>
                <a:schemeClr val="tx2">
                  <a:lumMod val="75000"/>
                </a:schemeClr>
              </a:solidFill>
            </a:endParaRPr>
          </a:p>
          <a:p>
            <a:pPr marL="285750" indent="-285750">
              <a:buFont typeface="Arial" panose="020B0604020202020204" pitchFamily="34" charset="0"/>
              <a:buChar char="•"/>
            </a:pPr>
            <a:r>
              <a:rPr lang="en-GB" sz="1800" b="1" dirty="0">
                <a:solidFill>
                  <a:schemeClr val="tx2">
                    <a:lumMod val="75000"/>
                  </a:schemeClr>
                </a:solidFill>
              </a:rPr>
              <a:t>Written and oral language skills will develop purposefully</a:t>
            </a:r>
          </a:p>
          <a:p>
            <a:pPr marL="285750" indent="-285750">
              <a:buFont typeface="Arial" panose="020B0604020202020204" pitchFamily="34" charset="0"/>
              <a:buChar char="•"/>
            </a:pPr>
            <a:r>
              <a:rPr lang="en-GB" sz="1800" b="1" dirty="0">
                <a:solidFill>
                  <a:schemeClr val="tx2">
                    <a:lumMod val="75000"/>
                  </a:schemeClr>
                </a:solidFill>
              </a:rPr>
              <a:t>Music, art</a:t>
            </a:r>
            <a:r>
              <a:rPr lang="en-GB" b="1" dirty="0">
                <a:solidFill>
                  <a:schemeClr val="tx2">
                    <a:lumMod val="75000"/>
                  </a:schemeClr>
                </a:solidFill>
              </a:rPr>
              <a:t>, dance and </a:t>
            </a:r>
            <a:r>
              <a:rPr lang="en-GB" sz="1800" b="1" dirty="0">
                <a:solidFill>
                  <a:schemeClr val="tx2">
                    <a:lumMod val="75000"/>
                  </a:schemeClr>
                </a:solidFill>
              </a:rPr>
              <a:t>IT skills will develop purposefully</a:t>
            </a:r>
          </a:p>
          <a:p>
            <a:pPr marL="285750" indent="-285750">
              <a:buFont typeface="Arial" panose="020B0604020202020204" pitchFamily="34" charset="0"/>
              <a:buChar char="•"/>
            </a:pPr>
            <a:r>
              <a:rPr lang="en-GB" b="1" dirty="0">
                <a:solidFill>
                  <a:schemeClr val="tx2">
                    <a:lumMod val="75000"/>
                  </a:schemeClr>
                </a:solidFill>
              </a:rPr>
              <a:t>Children will develop a better understanding of their arts’ culture</a:t>
            </a:r>
          </a:p>
          <a:p>
            <a:pPr marL="285750" indent="-285750">
              <a:buFont typeface="Arial" panose="020B0604020202020204" pitchFamily="34" charset="0"/>
              <a:buChar char="•"/>
            </a:pPr>
            <a:r>
              <a:rPr lang="en-GB" b="1" dirty="0">
                <a:solidFill>
                  <a:schemeClr val="tx2">
                    <a:lumMod val="75000"/>
                  </a:schemeClr>
                </a:solidFill>
              </a:rPr>
              <a:t>Staff will be better skilled and better trained to support diverse needs</a:t>
            </a:r>
          </a:p>
          <a:p>
            <a:pPr marL="285750" indent="-285750">
              <a:buFont typeface="Arial" panose="020B0604020202020204" pitchFamily="34" charset="0"/>
              <a:buChar char="•"/>
            </a:pPr>
            <a:r>
              <a:rPr lang="en-GB" sz="1800" b="1" dirty="0">
                <a:solidFill>
                  <a:schemeClr val="tx2">
                    <a:lumMod val="75000"/>
                  </a:schemeClr>
                </a:solidFill>
              </a:rPr>
              <a:t>Each school will be visited by pupils and staff from the partner schools</a:t>
            </a:r>
            <a:endParaRPr lang="en-GB" b="1" dirty="0">
              <a:solidFill>
                <a:schemeClr val="tx2">
                  <a:lumMod val="75000"/>
                </a:schemeClr>
              </a:solidFill>
            </a:endParaRPr>
          </a:p>
          <a:p>
            <a:pPr marL="285750" indent="-285750">
              <a:buFont typeface="Arial" panose="020B0604020202020204" pitchFamily="34" charset="0"/>
              <a:buChar char="•"/>
            </a:pPr>
            <a:r>
              <a:rPr lang="en-GB" sz="1800" b="1" dirty="0">
                <a:solidFill>
                  <a:schemeClr val="tx2">
                    <a:lumMod val="75000"/>
                  </a:schemeClr>
                </a:solidFill>
              </a:rPr>
              <a:t>Generous funding for project management and implementation</a:t>
            </a:r>
          </a:p>
          <a:p>
            <a:pPr marL="285750" indent="-285750">
              <a:buFont typeface="Arial" panose="020B0604020202020204" pitchFamily="34" charset="0"/>
              <a:buChar char="•"/>
            </a:pPr>
            <a:r>
              <a:rPr lang="en-GB" sz="1800" b="1">
                <a:solidFill>
                  <a:schemeClr val="tx2">
                    <a:lumMod val="75000"/>
                  </a:schemeClr>
                </a:solidFill>
              </a:rPr>
              <a:t>Funding to support</a:t>
            </a:r>
            <a:r>
              <a:rPr lang="en-GB" b="1">
                <a:solidFill>
                  <a:schemeClr val="tx2">
                    <a:lumMod val="75000"/>
                  </a:schemeClr>
                </a:solidFill>
              </a:rPr>
              <a:t> 6</a:t>
            </a:r>
            <a:r>
              <a:rPr lang="en-GB" sz="1800" b="1">
                <a:solidFill>
                  <a:schemeClr val="tx2">
                    <a:lumMod val="75000"/>
                  </a:schemeClr>
                </a:solidFill>
              </a:rPr>
              <a:t> pupil visits abroad to the partner schools</a:t>
            </a:r>
            <a:endParaRPr lang="en-GB" b="1">
              <a:solidFill>
                <a:schemeClr val="tx2">
                  <a:lumMod val="75000"/>
                </a:schemeClr>
              </a:solidFill>
              <a:cs typeface="Arial"/>
            </a:endParaRPr>
          </a:p>
          <a:p>
            <a:pPr marL="285750" indent="-285750">
              <a:buFont typeface="Arial" panose="020B0604020202020204" pitchFamily="34" charset="0"/>
              <a:buChar char="•"/>
            </a:pPr>
            <a:r>
              <a:rPr lang="en-GB" sz="1800" b="1" dirty="0">
                <a:solidFill>
                  <a:schemeClr val="tx2">
                    <a:lumMod val="75000"/>
                  </a:schemeClr>
                </a:solidFill>
              </a:rPr>
              <a:t>Funded staff training for working </a:t>
            </a:r>
            <a:r>
              <a:rPr lang="en-GB" b="1" dirty="0">
                <a:solidFill>
                  <a:schemeClr val="tx2">
                    <a:lumMod val="75000"/>
                  </a:schemeClr>
                </a:solidFill>
              </a:rPr>
              <a:t>to improve SEND support</a:t>
            </a:r>
          </a:p>
          <a:p>
            <a:pPr marL="285750" indent="-285750">
              <a:buFont typeface="Arial" panose="020B0604020202020204" pitchFamily="34" charset="0"/>
              <a:buChar char="•"/>
            </a:pPr>
            <a:r>
              <a:rPr lang="en-GB" b="1" dirty="0">
                <a:solidFill>
                  <a:schemeClr val="tx2">
                    <a:lumMod val="75000"/>
                  </a:schemeClr>
                </a:solidFill>
              </a:rPr>
              <a:t>Funding for arts resources</a:t>
            </a:r>
          </a:p>
          <a:p>
            <a:pPr marL="285750" indent="-285750">
              <a:buFont typeface="Arial" panose="020B0604020202020204" pitchFamily="34" charset="0"/>
              <a:buChar char="•"/>
            </a:pPr>
            <a:endParaRPr lang="en-GB" sz="1800" b="1" dirty="0">
              <a:solidFill>
                <a:schemeClr val="accent5"/>
              </a:solidFill>
              <a:cs typeface="Arial"/>
            </a:endParaRPr>
          </a:p>
        </p:txBody>
      </p:sp>
      <p:sp>
        <p:nvSpPr>
          <p:cNvPr id="5" name="TextBox 4">
            <a:extLst>
              <a:ext uri="{FF2B5EF4-FFF2-40B4-BE49-F238E27FC236}">
                <a16:creationId xmlns:a16="http://schemas.microsoft.com/office/drawing/2014/main" id="{14629608-DDA3-207A-8404-353546D9B723}"/>
              </a:ext>
            </a:extLst>
          </p:cNvPr>
          <p:cNvSpPr txBox="1"/>
          <p:nvPr/>
        </p:nvSpPr>
        <p:spPr>
          <a:xfrm>
            <a:off x="2752107" y="735671"/>
            <a:ext cx="6097978" cy="769441"/>
          </a:xfrm>
          <a:prstGeom prst="rect">
            <a:avLst/>
          </a:prstGeom>
          <a:noFill/>
        </p:spPr>
        <p:txBody>
          <a:bodyPr wrap="square">
            <a:spAutoFit/>
          </a:bodyPr>
          <a:lstStyle/>
          <a:p>
            <a:pPr algn="ctr"/>
            <a:r>
              <a:rPr lang="en-US" altLang="ko-KR" sz="4400" dirty="0">
                <a:solidFill>
                  <a:schemeClr val="tx2">
                    <a:lumMod val="75000"/>
                  </a:schemeClr>
                </a:solidFill>
                <a:cs typeface="Arial" pitchFamily="34" charset="0"/>
              </a:rPr>
              <a:t>What are the benefits?</a:t>
            </a:r>
            <a:endParaRPr lang="ko-KR" altLang="en-US" sz="4400" dirty="0">
              <a:solidFill>
                <a:schemeClr val="tx2">
                  <a:lumMod val="75000"/>
                </a:schemeClr>
              </a:solidFill>
              <a:cs typeface="Arial" pitchFamily="34" charset="0"/>
            </a:endParaRPr>
          </a:p>
        </p:txBody>
      </p:sp>
    </p:spTree>
    <p:extLst>
      <p:ext uri="{BB962C8B-B14F-4D97-AF65-F5344CB8AC3E}">
        <p14:creationId xmlns:p14="http://schemas.microsoft.com/office/powerpoint/2010/main" val="3843566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35AA36-E69A-87FB-5698-C6C4B6CEA6E9}"/>
              </a:ext>
            </a:extLst>
          </p:cNvPr>
          <p:cNvSpPr>
            <a:spLocks noGrp="1"/>
          </p:cNvSpPr>
          <p:nvPr>
            <p:ph type="body" sz="quarter" idx="10"/>
          </p:nvPr>
        </p:nvSpPr>
        <p:spPr/>
        <p:txBody>
          <a:bodyPr/>
          <a:lstStyle/>
          <a:p>
            <a:r>
              <a:rPr lang="en-US" dirty="0"/>
              <a:t>3 – year overview</a:t>
            </a:r>
          </a:p>
        </p:txBody>
      </p:sp>
      <p:sp>
        <p:nvSpPr>
          <p:cNvPr id="6" name="TextBox 5">
            <a:extLst>
              <a:ext uri="{FF2B5EF4-FFF2-40B4-BE49-F238E27FC236}">
                <a16:creationId xmlns:a16="http://schemas.microsoft.com/office/drawing/2014/main" id="{48C96A00-224B-B5C6-3857-D89B489A19B7}"/>
              </a:ext>
            </a:extLst>
          </p:cNvPr>
          <p:cNvSpPr txBox="1"/>
          <p:nvPr/>
        </p:nvSpPr>
        <p:spPr>
          <a:xfrm>
            <a:off x="1172985" y="1727869"/>
            <a:ext cx="3089861" cy="369332"/>
          </a:xfrm>
          <a:prstGeom prst="rect">
            <a:avLst/>
          </a:prstGeom>
          <a:noFill/>
        </p:spPr>
        <p:txBody>
          <a:bodyPr wrap="square" rtlCol="0">
            <a:spAutoFit/>
          </a:bodyPr>
          <a:lstStyle/>
          <a:p>
            <a:r>
              <a:rPr lang="en-US" dirty="0"/>
              <a:t>Year 1   2023-2024</a:t>
            </a:r>
          </a:p>
        </p:txBody>
      </p:sp>
      <p:sp>
        <p:nvSpPr>
          <p:cNvPr id="7" name="TextBox 6">
            <a:extLst>
              <a:ext uri="{FF2B5EF4-FFF2-40B4-BE49-F238E27FC236}">
                <a16:creationId xmlns:a16="http://schemas.microsoft.com/office/drawing/2014/main" id="{45DF751B-78B5-974B-2357-395D092E4B70}"/>
              </a:ext>
            </a:extLst>
          </p:cNvPr>
          <p:cNvSpPr txBox="1"/>
          <p:nvPr/>
        </p:nvSpPr>
        <p:spPr>
          <a:xfrm>
            <a:off x="4785904" y="1731441"/>
            <a:ext cx="3089861" cy="369332"/>
          </a:xfrm>
          <a:prstGeom prst="rect">
            <a:avLst/>
          </a:prstGeom>
          <a:noFill/>
        </p:spPr>
        <p:txBody>
          <a:bodyPr wrap="square" rtlCol="0">
            <a:spAutoFit/>
          </a:bodyPr>
          <a:lstStyle/>
          <a:p>
            <a:r>
              <a:rPr lang="en-US" dirty="0"/>
              <a:t>Year 2         2024-2025</a:t>
            </a:r>
          </a:p>
        </p:txBody>
      </p:sp>
      <p:sp>
        <p:nvSpPr>
          <p:cNvPr id="8" name="TextBox 7">
            <a:extLst>
              <a:ext uri="{FF2B5EF4-FFF2-40B4-BE49-F238E27FC236}">
                <a16:creationId xmlns:a16="http://schemas.microsoft.com/office/drawing/2014/main" id="{D24F1F73-D2D9-7379-C272-30F82784EF2F}"/>
              </a:ext>
            </a:extLst>
          </p:cNvPr>
          <p:cNvSpPr txBox="1"/>
          <p:nvPr/>
        </p:nvSpPr>
        <p:spPr>
          <a:xfrm>
            <a:off x="8516390" y="1744504"/>
            <a:ext cx="3089861" cy="369332"/>
          </a:xfrm>
          <a:prstGeom prst="rect">
            <a:avLst/>
          </a:prstGeom>
          <a:noFill/>
        </p:spPr>
        <p:txBody>
          <a:bodyPr wrap="square" rtlCol="0">
            <a:spAutoFit/>
          </a:bodyPr>
          <a:lstStyle/>
          <a:p>
            <a:r>
              <a:rPr lang="en-US" dirty="0"/>
              <a:t>Year 3    2025-2026</a:t>
            </a:r>
          </a:p>
        </p:txBody>
      </p:sp>
      <p:graphicFrame>
        <p:nvGraphicFramePr>
          <p:cNvPr id="31" name="Table 31">
            <a:extLst>
              <a:ext uri="{FF2B5EF4-FFF2-40B4-BE49-F238E27FC236}">
                <a16:creationId xmlns:a16="http://schemas.microsoft.com/office/drawing/2014/main" id="{B328E855-7E00-BDC0-56D8-C4800D09EABE}"/>
              </a:ext>
            </a:extLst>
          </p:cNvPr>
          <p:cNvGraphicFramePr>
            <a:graphicFrameLocks noGrp="1"/>
          </p:cNvGraphicFramePr>
          <p:nvPr>
            <p:extLst>
              <p:ext uri="{D42A27DB-BD31-4B8C-83A1-F6EECF244321}">
                <p14:modId xmlns:p14="http://schemas.microsoft.com/office/powerpoint/2010/main" val="1473923802"/>
              </p:ext>
            </p:extLst>
          </p:nvPr>
        </p:nvGraphicFramePr>
        <p:xfrm>
          <a:off x="783771" y="2287785"/>
          <a:ext cx="3304904" cy="2933598"/>
        </p:xfrm>
        <a:graphic>
          <a:graphicData uri="http://schemas.openxmlformats.org/drawingml/2006/table">
            <a:tbl>
              <a:tblPr firstRow="1" bandRow="1">
                <a:tableStyleId>{5940675A-B579-460E-94D1-54222C63F5DA}</a:tableStyleId>
              </a:tblPr>
              <a:tblGrid>
                <a:gridCol w="826226">
                  <a:extLst>
                    <a:ext uri="{9D8B030D-6E8A-4147-A177-3AD203B41FA5}">
                      <a16:colId xmlns:a16="http://schemas.microsoft.com/office/drawing/2014/main" val="436354843"/>
                    </a:ext>
                  </a:extLst>
                </a:gridCol>
                <a:gridCol w="826226">
                  <a:extLst>
                    <a:ext uri="{9D8B030D-6E8A-4147-A177-3AD203B41FA5}">
                      <a16:colId xmlns:a16="http://schemas.microsoft.com/office/drawing/2014/main" val="3826478102"/>
                    </a:ext>
                  </a:extLst>
                </a:gridCol>
                <a:gridCol w="826226">
                  <a:extLst>
                    <a:ext uri="{9D8B030D-6E8A-4147-A177-3AD203B41FA5}">
                      <a16:colId xmlns:a16="http://schemas.microsoft.com/office/drawing/2014/main" val="374073664"/>
                    </a:ext>
                  </a:extLst>
                </a:gridCol>
                <a:gridCol w="826226">
                  <a:extLst>
                    <a:ext uri="{9D8B030D-6E8A-4147-A177-3AD203B41FA5}">
                      <a16:colId xmlns:a16="http://schemas.microsoft.com/office/drawing/2014/main" val="1490677643"/>
                    </a:ext>
                  </a:extLst>
                </a:gridCol>
              </a:tblGrid>
              <a:tr h="798808">
                <a:tc>
                  <a:txBody>
                    <a:bodyPr/>
                    <a:lstStyle/>
                    <a:p>
                      <a:r>
                        <a:rPr lang="en-US" sz="1400" b="1" dirty="0"/>
                        <a:t>Sept</a:t>
                      </a:r>
                    </a:p>
                    <a:p>
                      <a:endParaRPr lang="en-US" sz="1400" b="1" dirty="0"/>
                    </a:p>
                    <a:p>
                      <a:r>
                        <a:rPr lang="en-US" sz="1000" b="0" dirty="0"/>
                        <a:t>Project launch</a:t>
                      </a:r>
                    </a:p>
                    <a:p>
                      <a:r>
                        <a:rPr lang="en-US" sz="1000" b="0" dirty="0"/>
                        <a:t>Logo </a:t>
                      </a:r>
                    </a:p>
                  </a:txBody>
                  <a:tcPr>
                    <a:solidFill>
                      <a:schemeClr val="accent5">
                        <a:lumMod val="20000"/>
                        <a:lumOff val="80000"/>
                      </a:schemeClr>
                    </a:solidFill>
                  </a:tcPr>
                </a:tc>
                <a:tc>
                  <a:txBody>
                    <a:bodyPr/>
                    <a:lstStyle/>
                    <a:p>
                      <a:r>
                        <a:rPr lang="en-US" sz="1400" b="1" dirty="0"/>
                        <a:t>Oct</a:t>
                      </a:r>
                    </a:p>
                    <a:p>
                      <a:endParaRPr lang="en-US" sz="1400" b="1" dirty="0"/>
                    </a:p>
                    <a:p>
                      <a:r>
                        <a:rPr lang="en-US" sz="1000" b="0" dirty="0"/>
                        <a:t>Catalogue</a:t>
                      </a:r>
                    </a:p>
                  </a:txBody>
                  <a:tcPr>
                    <a:solidFill>
                      <a:schemeClr val="accent5">
                        <a:lumMod val="20000"/>
                        <a:lumOff val="80000"/>
                      </a:schemeClr>
                    </a:solidFill>
                  </a:tcPr>
                </a:tc>
                <a:tc>
                  <a:txBody>
                    <a:bodyPr/>
                    <a:lstStyle/>
                    <a:p>
                      <a:r>
                        <a:rPr lang="en-US" sz="1400" b="1" dirty="0"/>
                        <a:t>Nov</a:t>
                      </a:r>
                    </a:p>
                    <a:p>
                      <a:r>
                        <a:rPr lang="en-US" sz="1400" b="0" dirty="0"/>
                        <a:t>UK visit</a:t>
                      </a:r>
                    </a:p>
                    <a:p>
                      <a:r>
                        <a:rPr lang="en-US" sz="1000" b="0" dirty="0"/>
                        <a:t>Playwriting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Catalogue</a:t>
                      </a:r>
                    </a:p>
                    <a:p>
                      <a:endParaRPr lang="en-US" sz="1000" b="0" dirty="0"/>
                    </a:p>
                  </a:txBody>
                  <a:tcPr>
                    <a:solidFill>
                      <a:schemeClr val="accent1">
                        <a:lumMod val="20000"/>
                        <a:lumOff val="80000"/>
                      </a:schemeClr>
                    </a:solidFill>
                  </a:tcPr>
                </a:tc>
                <a:tc>
                  <a:txBody>
                    <a:bodyPr/>
                    <a:lstStyle/>
                    <a:p>
                      <a:r>
                        <a:rPr lang="en-US" sz="1400" b="1" dirty="0"/>
                        <a:t>Dec</a:t>
                      </a:r>
                    </a:p>
                    <a:p>
                      <a:endParaRPr lang="en-US" sz="1000" b="0" dirty="0"/>
                    </a:p>
                    <a:p>
                      <a:r>
                        <a:rPr lang="en-US" sz="1000" b="0" dirty="0"/>
                        <a:t>Catalogue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Playwriting</a:t>
                      </a:r>
                    </a:p>
                    <a:p>
                      <a:endParaRPr lang="en-US" sz="1000" b="0" dirty="0"/>
                    </a:p>
                  </a:txBody>
                  <a:tcPr>
                    <a:solidFill>
                      <a:schemeClr val="accent5">
                        <a:lumMod val="20000"/>
                        <a:lumOff val="80000"/>
                      </a:schemeClr>
                    </a:solidFill>
                  </a:tcPr>
                </a:tc>
                <a:extLst>
                  <a:ext uri="{0D108BD9-81ED-4DB2-BD59-A6C34878D82A}">
                    <a16:rowId xmlns:a16="http://schemas.microsoft.com/office/drawing/2014/main" val="3366882106"/>
                  </a:ext>
                </a:extLst>
              </a:tr>
              <a:tr h="979119">
                <a:tc>
                  <a:txBody>
                    <a:bodyPr/>
                    <a:lstStyle/>
                    <a:p>
                      <a:r>
                        <a:rPr lang="en-US" sz="1400" b="1" dirty="0"/>
                        <a:t>Jan</a:t>
                      </a:r>
                    </a:p>
                    <a:p>
                      <a:endParaRPr lang="en-US" sz="1400" b="1" dirty="0"/>
                    </a:p>
                    <a:p>
                      <a:r>
                        <a:rPr lang="en-US" sz="1000" b="0" dirty="0"/>
                        <a:t>Catalogue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Playwriting</a:t>
                      </a:r>
                    </a:p>
                    <a:p>
                      <a:endParaRPr lang="en-US" sz="1000" b="0" dirty="0"/>
                    </a:p>
                  </a:txBody>
                  <a:tcPr>
                    <a:solidFill>
                      <a:schemeClr val="accent5">
                        <a:lumMod val="20000"/>
                        <a:lumOff val="80000"/>
                      </a:schemeClr>
                    </a:solidFill>
                  </a:tcPr>
                </a:tc>
                <a:tc>
                  <a:txBody>
                    <a:bodyPr/>
                    <a:lstStyle/>
                    <a:p>
                      <a:r>
                        <a:rPr lang="en-US" sz="1400" b="1" dirty="0"/>
                        <a:t>Feb</a:t>
                      </a:r>
                    </a:p>
                    <a:p>
                      <a:endParaRPr lang="en-US" sz="1400" b="1" dirty="0"/>
                    </a:p>
                    <a:p>
                      <a:r>
                        <a:rPr lang="en-US" sz="1000" b="0" dirty="0"/>
                        <a:t>Catalogue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Playwriting</a:t>
                      </a:r>
                    </a:p>
                    <a:p>
                      <a:endParaRPr lang="en-US" sz="1000" b="0" dirty="0"/>
                    </a:p>
                  </a:txBody>
                  <a:tcPr>
                    <a:solidFill>
                      <a:schemeClr val="accent5">
                        <a:lumMod val="20000"/>
                        <a:lumOff val="80000"/>
                      </a:schemeClr>
                    </a:solidFill>
                  </a:tcPr>
                </a:tc>
                <a:tc>
                  <a:txBody>
                    <a:bodyPr/>
                    <a:lstStyle/>
                    <a:p>
                      <a:r>
                        <a:rPr lang="en-US" sz="1400" b="1" dirty="0"/>
                        <a:t>March</a:t>
                      </a:r>
                    </a:p>
                    <a:p>
                      <a:r>
                        <a:rPr lang="en-US" sz="1400" b="0" dirty="0"/>
                        <a:t>PT visit</a:t>
                      </a:r>
                    </a:p>
                    <a:p>
                      <a:r>
                        <a:rPr lang="en-US" sz="1000" b="1" dirty="0"/>
                        <a:t>Music</a:t>
                      </a:r>
                    </a:p>
                    <a:p>
                      <a:r>
                        <a:rPr lang="en-US" sz="1000" b="0" dirty="0"/>
                        <a:t>Catalogue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Playwriting</a:t>
                      </a:r>
                    </a:p>
                  </a:txBody>
                  <a:tcPr>
                    <a:solidFill>
                      <a:schemeClr val="accent1">
                        <a:lumMod val="20000"/>
                        <a:lumOff val="80000"/>
                      </a:schemeClr>
                    </a:solidFill>
                  </a:tcPr>
                </a:tc>
                <a:tc>
                  <a:txBody>
                    <a:bodyPr/>
                    <a:lstStyle/>
                    <a:p>
                      <a:r>
                        <a:rPr lang="en-US" sz="1400" b="1" dirty="0"/>
                        <a:t>April</a:t>
                      </a:r>
                    </a:p>
                    <a:p>
                      <a:endParaRPr lang="en-US"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Playwriting</a:t>
                      </a:r>
                    </a:p>
                    <a:p>
                      <a:r>
                        <a:rPr lang="en-US" sz="1000" b="0" dirty="0"/>
                        <a:t>Music</a:t>
                      </a:r>
                    </a:p>
                  </a:txBody>
                  <a:tcPr>
                    <a:solidFill>
                      <a:schemeClr val="accent5">
                        <a:lumMod val="20000"/>
                        <a:lumOff val="80000"/>
                      </a:schemeClr>
                    </a:solidFill>
                  </a:tcPr>
                </a:tc>
                <a:extLst>
                  <a:ext uri="{0D108BD9-81ED-4DB2-BD59-A6C34878D82A}">
                    <a16:rowId xmlns:a16="http://schemas.microsoft.com/office/drawing/2014/main" val="24814682"/>
                  </a:ext>
                </a:extLst>
              </a:tr>
              <a:tr h="979119">
                <a:tc>
                  <a:txBody>
                    <a:bodyPr/>
                    <a:lstStyle/>
                    <a:p>
                      <a:r>
                        <a:rPr lang="en-US" sz="1400" b="1" dirty="0"/>
                        <a:t>May</a:t>
                      </a:r>
                    </a:p>
                    <a:p>
                      <a:endParaRPr lang="en-US" sz="1400" b="1" dirty="0"/>
                    </a:p>
                    <a:p>
                      <a:r>
                        <a:rPr lang="en-US" sz="1000" b="0" dirty="0"/>
                        <a:t>Music</a:t>
                      </a:r>
                    </a:p>
                  </a:txBody>
                  <a:tcPr>
                    <a:solidFill>
                      <a:schemeClr val="accent5">
                        <a:lumMod val="20000"/>
                        <a:lumOff val="80000"/>
                      </a:schemeClr>
                    </a:solidFill>
                  </a:tcPr>
                </a:tc>
                <a:tc>
                  <a:txBody>
                    <a:bodyPr/>
                    <a:lstStyle/>
                    <a:p>
                      <a:r>
                        <a:rPr lang="en-US" sz="1400" b="1" dirty="0"/>
                        <a:t>June</a:t>
                      </a:r>
                    </a:p>
                    <a:p>
                      <a:r>
                        <a:rPr lang="en-US" sz="1400" b="0" dirty="0"/>
                        <a:t>PL visit</a:t>
                      </a:r>
                    </a:p>
                    <a:p>
                      <a:r>
                        <a:rPr lang="en-US" sz="1000" b="1" dirty="0"/>
                        <a:t>Art</a:t>
                      </a:r>
                    </a:p>
                    <a:p>
                      <a:r>
                        <a:rPr lang="en-US" sz="1000" b="1" dirty="0"/>
                        <a:t>Costume</a:t>
                      </a:r>
                    </a:p>
                    <a:p>
                      <a:r>
                        <a:rPr lang="en-US" sz="1000" b="0" dirty="0"/>
                        <a:t>Music</a:t>
                      </a:r>
                    </a:p>
                  </a:txBody>
                  <a:tcPr>
                    <a:solidFill>
                      <a:schemeClr val="accent1">
                        <a:lumMod val="20000"/>
                        <a:lumOff val="80000"/>
                      </a:schemeClr>
                    </a:solidFill>
                  </a:tcPr>
                </a:tc>
                <a:tc>
                  <a:txBody>
                    <a:bodyPr/>
                    <a:lstStyle/>
                    <a:p>
                      <a:r>
                        <a:rPr lang="en-US" sz="1400" b="1" dirty="0"/>
                        <a:t>July</a:t>
                      </a:r>
                    </a:p>
                  </a:txBody>
                  <a:tcPr>
                    <a:solidFill>
                      <a:schemeClr val="accent6">
                        <a:lumMod val="20000"/>
                        <a:lumOff val="80000"/>
                      </a:schemeClr>
                    </a:solidFill>
                  </a:tcPr>
                </a:tc>
                <a:tc>
                  <a:txBody>
                    <a:bodyPr/>
                    <a:lstStyle/>
                    <a:p>
                      <a:r>
                        <a:rPr lang="en-US" sz="1400" b="1" dirty="0"/>
                        <a:t>Aug</a:t>
                      </a:r>
                    </a:p>
                  </a:txBody>
                  <a:tcPr>
                    <a:solidFill>
                      <a:schemeClr val="accent6">
                        <a:lumMod val="20000"/>
                        <a:lumOff val="80000"/>
                      </a:schemeClr>
                    </a:solidFill>
                  </a:tcPr>
                </a:tc>
                <a:extLst>
                  <a:ext uri="{0D108BD9-81ED-4DB2-BD59-A6C34878D82A}">
                    <a16:rowId xmlns:a16="http://schemas.microsoft.com/office/drawing/2014/main" val="3121377422"/>
                  </a:ext>
                </a:extLst>
              </a:tr>
            </a:tbl>
          </a:graphicData>
        </a:graphic>
      </p:graphicFrame>
      <p:graphicFrame>
        <p:nvGraphicFramePr>
          <p:cNvPr id="32" name="Table 31">
            <a:extLst>
              <a:ext uri="{FF2B5EF4-FFF2-40B4-BE49-F238E27FC236}">
                <a16:creationId xmlns:a16="http://schemas.microsoft.com/office/drawing/2014/main" id="{793B5FCC-20C6-7C73-2909-513832FDC62F}"/>
              </a:ext>
            </a:extLst>
          </p:cNvPr>
          <p:cNvGraphicFramePr>
            <a:graphicFrameLocks noGrp="1"/>
          </p:cNvGraphicFramePr>
          <p:nvPr>
            <p:extLst>
              <p:ext uri="{D42A27DB-BD31-4B8C-83A1-F6EECF244321}">
                <p14:modId xmlns:p14="http://schemas.microsoft.com/office/powerpoint/2010/main" val="1147067486"/>
              </p:ext>
            </p:extLst>
          </p:nvPr>
        </p:nvGraphicFramePr>
        <p:xfrm>
          <a:off x="4457675" y="2287785"/>
          <a:ext cx="3304904" cy="2937357"/>
        </p:xfrm>
        <a:graphic>
          <a:graphicData uri="http://schemas.openxmlformats.org/drawingml/2006/table">
            <a:tbl>
              <a:tblPr firstRow="1" bandRow="1">
                <a:tableStyleId>{BC89EF96-8CEA-46FF-86C4-4CE0E7609802}</a:tableStyleId>
              </a:tblPr>
              <a:tblGrid>
                <a:gridCol w="826226">
                  <a:extLst>
                    <a:ext uri="{9D8B030D-6E8A-4147-A177-3AD203B41FA5}">
                      <a16:colId xmlns:a16="http://schemas.microsoft.com/office/drawing/2014/main" val="436354843"/>
                    </a:ext>
                  </a:extLst>
                </a:gridCol>
                <a:gridCol w="826226">
                  <a:extLst>
                    <a:ext uri="{9D8B030D-6E8A-4147-A177-3AD203B41FA5}">
                      <a16:colId xmlns:a16="http://schemas.microsoft.com/office/drawing/2014/main" val="3826478102"/>
                    </a:ext>
                  </a:extLst>
                </a:gridCol>
                <a:gridCol w="826226">
                  <a:extLst>
                    <a:ext uri="{9D8B030D-6E8A-4147-A177-3AD203B41FA5}">
                      <a16:colId xmlns:a16="http://schemas.microsoft.com/office/drawing/2014/main" val="374073664"/>
                    </a:ext>
                  </a:extLst>
                </a:gridCol>
                <a:gridCol w="826226">
                  <a:extLst>
                    <a:ext uri="{9D8B030D-6E8A-4147-A177-3AD203B41FA5}">
                      <a16:colId xmlns:a16="http://schemas.microsoft.com/office/drawing/2014/main" val="1490677643"/>
                    </a:ext>
                  </a:extLst>
                </a:gridCol>
              </a:tblGrid>
              <a:tr h="979119">
                <a:tc>
                  <a:txBody>
                    <a:bodyPr/>
                    <a:lstStyle/>
                    <a:p>
                      <a:r>
                        <a:rPr lang="en-US" sz="1400" b="1" dirty="0"/>
                        <a:t>Sept</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Music</a:t>
                      </a:r>
                    </a:p>
                    <a:p>
                      <a:r>
                        <a:rPr lang="en-US" sz="1000" b="0" dirty="0"/>
                        <a:t>Art</a:t>
                      </a:r>
                    </a:p>
                    <a:p>
                      <a:r>
                        <a:rPr lang="en-US" sz="1000" b="0" dirty="0"/>
                        <a:t>costume</a:t>
                      </a:r>
                    </a:p>
                  </a:txBody>
                  <a:tcPr>
                    <a:solidFill>
                      <a:schemeClr val="accent5">
                        <a:lumMod val="20000"/>
                        <a:lumOff val="80000"/>
                      </a:schemeClr>
                    </a:solidFill>
                  </a:tcPr>
                </a:tc>
                <a:tc>
                  <a:txBody>
                    <a:bodyPr/>
                    <a:lstStyle/>
                    <a:p>
                      <a:r>
                        <a:rPr lang="en-US" sz="1400" b="1" dirty="0"/>
                        <a:t>Oct</a:t>
                      </a:r>
                    </a:p>
                    <a:p>
                      <a:endParaRPr lang="en-US" sz="1000" b="0" dirty="0"/>
                    </a:p>
                    <a:p>
                      <a:r>
                        <a:rPr lang="en-US" sz="1000" b="0" dirty="0"/>
                        <a:t>Music</a:t>
                      </a:r>
                    </a:p>
                    <a:p>
                      <a:r>
                        <a:rPr lang="en-US" sz="1000" b="0" dirty="0"/>
                        <a:t>Art</a:t>
                      </a:r>
                    </a:p>
                    <a:p>
                      <a:r>
                        <a:rPr lang="en-US" sz="1000" b="0" dirty="0"/>
                        <a:t>costume</a:t>
                      </a:r>
                    </a:p>
                  </a:txBody>
                  <a:tcPr>
                    <a:solidFill>
                      <a:schemeClr val="accent5">
                        <a:lumMod val="20000"/>
                        <a:lumOff val="80000"/>
                      </a:schemeClr>
                    </a:solidFill>
                  </a:tcPr>
                </a:tc>
                <a:tc>
                  <a:txBody>
                    <a:bodyPr/>
                    <a:lstStyle/>
                    <a:p>
                      <a:r>
                        <a:rPr lang="en-US" sz="1400" b="1" dirty="0"/>
                        <a:t>Nov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CT visit</a:t>
                      </a:r>
                      <a:endParaRPr lang="en-US" sz="1400" b="1" dirty="0"/>
                    </a:p>
                    <a:p>
                      <a:r>
                        <a:rPr lang="en-US" sz="1000" b="0" dirty="0"/>
                        <a:t>Art</a:t>
                      </a:r>
                    </a:p>
                    <a:p>
                      <a:r>
                        <a:rPr lang="en-US" sz="1000" b="0" dirty="0"/>
                        <a:t>Costume</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Dance</a:t>
                      </a:r>
                    </a:p>
                  </a:txBody>
                  <a:tcPr>
                    <a:solidFill>
                      <a:schemeClr val="accent1">
                        <a:lumMod val="20000"/>
                        <a:lumOff val="80000"/>
                      </a:schemeClr>
                    </a:solidFill>
                  </a:tcPr>
                </a:tc>
                <a:tc>
                  <a:txBody>
                    <a:bodyPr/>
                    <a:lstStyle/>
                    <a:p>
                      <a:r>
                        <a:rPr lang="en-US" sz="1400" b="1" dirty="0"/>
                        <a:t>Dec</a:t>
                      </a:r>
                    </a:p>
                    <a:p>
                      <a:endParaRPr lang="en-US" sz="1000" b="0" dirty="0"/>
                    </a:p>
                    <a:p>
                      <a:r>
                        <a:rPr lang="en-US" sz="1000" b="0" dirty="0"/>
                        <a:t>Art</a:t>
                      </a:r>
                    </a:p>
                    <a:p>
                      <a:r>
                        <a:rPr lang="en-US" sz="1000" b="0" dirty="0"/>
                        <a:t>Costume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txBody>
                  <a:tcPr>
                    <a:solidFill>
                      <a:schemeClr val="accent5">
                        <a:lumMod val="20000"/>
                        <a:lumOff val="80000"/>
                      </a:schemeClr>
                    </a:solidFill>
                  </a:tcPr>
                </a:tc>
                <a:extLst>
                  <a:ext uri="{0D108BD9-81ED-4DB2-BD59-A6C34878D82A}">
                    <a16:rowId xmlns:a16="http://schemas.microsoft.com/office/drawing/2014/main" val="3366882106"/>
                  </a:ext>
                </a:extLst>
              </a:tr>
              <a:tr h="979119">
                <a:tc>
                  <a:txBody>
                    <a:bodyPr/>
                    <a:lstStyle/>
                    <a:p>
                      <a:r>
                        <a:rPr lang="en-US" sz="1400" b="1" dirty="0"/>
                        <a:t>Jan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r>
                        <a:rPr lang="en-US" sz="1000" b="0" dirty="0"/>
                        <a:t>Art</a:t>
                      </a:r>
                    </a:p>
                    <a:p>
                      <a:r>
                        <a:rPr lang="en-US" sz="1000" b="0" dirty="0"/>
                        <a:t>Costume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txBody>
                  <a:tcPr>
                    <a:solidFill>
                      <a:schemeClr val="accent5">
                        <a:lumMod val="20000"/>
                        <a:lumOff val="80000"/>
                      </a:schemeClr>
                    </a:solidFill>
                  </a:tcPr>
                </a:tc>
                <a:tc>
                  <a:txBody>
                    <a:bodyPr/>
                    <a:lstStyle/>
                    <a:p>
                      <a:r>
                        <a:rPr lang="en-US" sz="1400" b="1" dirty="0"/>
                        <a:t>Feb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p>
                      <a:r>
                        <a:rPr lang="en-US" sz="1000" b="0" dirty="0"/>
                        <a:t>Art</a:t>
                      </a:r>
                    </a:p>
                    <a:p>
                      <a:r>
                        <a:rPr lang="en-US" sz="1000" b="0" dirty="0"/>
                        <a:t>Costume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txBody>
                  <a:tcPr>
                    <a:solidFill>
                      <a:schemeClr val="accent5">
                        <a:lumMod val="20000"/>
                        <a:lumOff val="80000"/>
                      </a:schemeClr>
                    </a:solidFill>
                  </a:tcPr>
                </a:tc>
                <a:tc>
                  <a:txBody>
                    <a:bodyPr/>
                    <a:lstStyle/>
                    <a:p>
                      <a:r>
                        <a:rPr lang="en-US" sz="1400" b="1" dirty="0"/>
                        <a:t>March</a:t>
                      </a:r>
                    </a:p>
                    <a:p>
                      <a:r>
                        <a:rPr lang="en-US" sz="1000" b="0" dirty="0"/>
                        <a:t>Art</a:t>
                      </a:r>
                    </a:p>
                    <a:p>
                      <a:r>
                        <a:rPr lang="en-US" sz="1000" b="0" dirty="0"/>
                        <a:t>Costume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p>
                      <a:endParaRPr lang="en-US" sz="1400" b="1" dirty="0"/>
                    </a:p>
                  </a:txBody>
                  <a:tcPr>
                    <a:solidFill>
                      <a:schemeClr val="accent5">
                        <a:lumMod val="20000"/>
                        <a:lumOff val="80000"/>
                      </a:schemeClr>
                    </a:solidFill>
                  </a:tcPr>
                </a:tc>
                <a:tc>
                  <a:txBody>
                    <a:bodyPr/>
                    <a:lstStyle/>
                    <a:p>
                      <a:r>
                        <a:rPr lang="en-US" sz="1400" b="1" dirty="0"/>
                        <a:t>April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LT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Drama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txBody>
                  <a:tcPr>
                    <a:solidFill>
                      <a:schemeClr val="accent1">
                        <a:lumMod val="20000"/>
                        <a:lumOff val="80000"/>
                      </a:schemeClr>
                    </a:solidFill>
                  </a:tcPr>
                </a:tc>
                <a:extLst>
                  <a:ext uri="{0D108BD9-81ED-4DB2-BD59-A6C34878D82A}">
                    <a16:rowId xmlns:a16="http://schemas.microsoft.com/office/drawing/2014/main" val="24814682"/>
                  </a:ext>
                </a:extLst>
              </a:tr>
              <a:tr h="979119">
                <a:tc>
                  <a:txBody>
                    <a:bodyPr/>
                    <a:lstStyle/>
                    <a:p>
                      <a:r>
                        <a:rPr lang="en-US" sz="1400" b="1" dirty="0"/>
                        <a:t>May</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tc>
                  <a:txBody>
                    <a:bodyPr/>
                    <a:lstStyle/>
                    <a:p>
                      <a:r>
                        <a:rPr lang="en-US" sz="1400" b="1" dirty="0"/>
                        <a:t>June</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p>
                  </a:txBody>
                  <a:tcPr>
                    <a:solidFill>
                      <a:schemeClr val="accent2">
                        <a:lumMod val="20000"/>
                        <a:lumOff val="80000"/>
                      </a:schemeClr>
                    </a:solidFill>
                  </a:tcPr>
                </a:tc>
                <a:tc>
                  <a:txBody>
                    <a:bodyPr/>
                    <a:lstStyle/>
                    <a:p>
                      <a:r>
                        <a:rPr lang="en-US" sz="1400" b="1" dirty="0"/>
                        <a:t>July</a:t>
                      </a:r>
                    </a:p>
                  </a:txBody>
                  <a:tcPr>
                    <a:solidFill>
                      <a:schemeClr val="accent6">
                        <a:lumMod val="20000"/>
                        <a:lumOff val="80000"/>
                      </a:schemeClr>
                    </a:solidFill>
                  </a:tcPr>
                </a:tc>
                <a:tc>
                  <a:txBody>
                    <a:bodyPr/>
                    <a:lstStyle/>
                    <a:p>
                      <a:r>
                        <a:rPr lang="en-US" sz="1400" b="1" dirty="0"/>
                        <a:t>Aug</a:t>
                      </a:r>
                    </a:p>
                  </a:txBody>
                  <a:tcPr>
                    <a:solidFill>
                      <a:schemeClr val="accent6">
                        <a:lumMod val="20000"/>
                        <a:lumOff val="80000"/>
                      </a:schemeClr>
                    </a:solidFill>
                  </a:tcPr>
                </a:tc>
                <a:extLst>
                  <a:ext uri="{0D108BD9-81ED-4DB2-BD59-A6C34878D82A}">
                    <a16:rowId xmlns:a16="http://schemas.microsoft.com/office/drawing/2014/main" val="3121377422"/>
                  </a:ext>
                </a:extLst>
              </a:tr>
            </a:tbl>
          </a:graphicData>
        </a:graphic>
      </p:graphicFrame>
      <p:graphicFrame>
        <p:nvGraphicFramePr>
          <p:cNvPr id="33" name="Table 31">
            <a:extLst>
              <a:ext uri="{FF2B5EF4-FFF2-40B4-BE49-F238E27FC236}">
                <a16:creationId xmlns:a16="http://schemas.microsoft.com/office/drawing/2014/main" id="{A1B45D16-3351-7CD4-3AB8-9879E46B6791}"/>
              </a:ext>
            </a:extLst>
          </p:cNvPr>
          <p:cNvGraphicFramePr>
            <a:graphicFrameLocks noGrp="1"/>
          </p:cNvGraphicFramePr>
          <p:nvPr>
            <p:extLst>
              <p:ext uri="{D42A27DB-BD31-4B8C-83A1-F6EECF244321}">
                <p14:modId xmlns:p14="http://schemas.microsoft.com/office/powerpoint/2010/main" val="3624253853"/>
              </p:ext>
            </p:extLst>
          </p:nvPr>
        </p:nvGraphicFramePr>
        <p:xfrm>
          <a:off x="8115797" y="2244837"/>
          <a:ext cx="3304904" cy="2994558"/>
        </p:xfrm>
        <a:graphic>
          <a:graphicData uri="http://schemas.openxmlformats.org/drawingml/2006/table">
            <a:tbl>
              <a:tblPr firstRow="1" bandRow="1">
                <a:tableStyleId>{BC89EF96-8CEA-46FF-86C4-4CE0E7609802}</a:tableStyleId>
              </a:tblPr>
              <a:tblGrid>
                <a:gridCol w="826226">
                  <a:extLst>
                    <a:ext uri="{9D8B030D-6E8A-4147-A177-3AD203B41FA5}">
                      <a16:colId xmlns:a16="http://schemas.microsoft.com/office/drawing/2014/main" val="436354843"/>
                    </a:ext>
                  </a:extLst>
                </a:gridCol>
                <a:gridCol w="826226">
                  <a:extLst>
                    <a:ext uri="{9D8B030D-6E8A-4147-A177-3AD203B41FA5}">
                      <a16:colId xmlns:a16="http://schemas.microsoft.com/office/drawing/2014/main" val="3826478102"/>
                    </a:ext>
                  </a:extLst>
                </a:gridCol>
                <a:gridCol w="826226">
                  <a:extLst>
                    <a:ext uri="{9D8B030D-6E8A-4147-A177-3AD203B41FA5}">
                      <a16:colId xmlns:a16="http://schemas.microsoft.com/office/drawing/2014/main" val="374073664"/>
                    </a:ext>
                  </a:extLst>
                </a:gridCol>
                <a:gridCol w="826226">
                  <a:extLst>
                    <a:ext uri="{9D8B030D-6E8A-4147-A177-3AD203B41FA5}">
                      <a16:colId xmlns:a16="http://schemas.microsoft.com/office/drawing/2014/main" val="1490677643"/>
                    </a:ext>
                  </a:extLst>
                </a:gridCol>
              </a:tblGrid>
              <a:tr h="979119">
                <a:tc>
                  <a:txBody>
                    <a:bodyPr/>
                    <a:lstStyle/>
                    <a:p>
                      <a:r>
                        <a:rPr lang="en-US" sz="1400" b="1" dirty="0"/>
                        <a:t>Sept</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p>
                      <a:endParaRPr lang="en-US" sz="1400" b="1" dirty="0"/>
                    </a:p>
                  </a:txBody>
                  <a:tcPr>
                    <a:solidFill>
                      <a:schemeClr val="accent5">
                        <a:lumMod val="20000"/>
                        <a:lumOff val="80000"/>
                      </a:schemeClr>
                    </a:solidFill>
                  </a:tcPr>
                </a:tc>
                <a:tc>
                  <a:txBody>
                    <a:bodyPr/>
                    <a:lstStyle/>
                    <a:p>
                      <a:r>
                        <a:rPr lang="en-US" sz="1400" b="1" dirty="0"/>
                        <a:t>Oct</a:t>
                      </a:r>
                    </a:p>
                    <a:p>
                      <a:r>
                        <a:rPr lang="en-US" sz="1400" b="0" dirty="0"/>
                        <a:t>SP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endParaRPr lang="en-US" sz="1000" b="1" dirty="0"/>
                    </a:p>
                  </a:txBody>
                  <a:tcPr>
                    <a:solidFill>
                      <a:schemeClr val="accent1">
                        <a:lumMod val="20000"/>
                        <a:lumOff val="80000"/>
                      </a:schemeClr>
                    </a:solidFill>
                  </a:tcPr>
                </a:tc>
                <a:tc>
                  <a:txBody>
                    <a:bodyPr/>
                    <a:lstStyle/>
                    <a:p>
                      <a:r>
                        <a:rPr lang="en-US" sz="1400" b="1" dirty="0"/>
                        <a:t>Nov</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tc>
                  <a:txBody>
                    <a:bodyPr/>
                    <a:lstStyle/>
                    <a:p>
                      <a:r>
                        <a:rPr lang="en-US" sz="1400" b="1" dirty="0"/>
                        <a:t>Dec</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extLst>
                  <a:ext uri="{0D108BD9-81ED-4DB2-BD59-A6C34878D82A}">
                    <a16:rowId xmlns:a16="http://schemas.microsoft.com/office/drawing/2014/main" val="3366882106"/>
                  </a:ext>
                </a:extLst>
              </a:tr>
              <a:tr h="979119">
                <a:tc>
                  <a:txBody>
                    <a:bodyPr/>
                    <a:lstStyle/>
                    <a:p>
                      <a:r>
                        <a:rPr lang="en-US" sz="1400" b="1" dirty="0"/>
                        <a:t>Jan</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tc>
                  <a:txBody>
                    <a:bodyPr/>
                    <a:lstStyle/>
                    <a:p>
                      <a:r>
                        <a:rPr lang="en-US" sz="1400" b="1" dirty="0"/>
                        <a:t>Feb</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tc>
                  <a:txBody>
                    <a:bodyPr/>
                    <a:lstStyle/>
                    <a:p>
                      <a:r>
                        <a:rPr lang="en-US" sz="1400" b="1" dirty="0"/>
                        <a:t>March</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Digital media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txBody>
                  <a:tcPr>
                    <a:solidFill>
                      <a:schemeClr val="accent5">
                        <a:lumMod val="20000"/>
                        <a:lumOff val="80000"/>
                      </a:schemeClr>
                    </a:solidFill>
                  </a:tcPr>
                </a:tc>
                <a:tc>
                  <a:txBody>
                    <a:bodyPr/>
                    <a:lstStyle/>
                    <a:p>
                      <a:r>
                        <a:rPr lang="en-US" sz="1400" b="1" dirty="0"/>
                        <a:t>April</a:t>
                      </a:r>
                    </a:p>
                    <a:p>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Drama</a:t>
                      </a:r>
                    </a:p>
                    <a:p>
                      <a:endParaRPr lang="en-US" sz="1400" b="1" dirty="0"/>
                    </a:p>
                  </a:txBody>
                  <a:tcPr>
                    <a:solidFill>
                      <a:schemeClr val="accent5">
                        <a:lumMod val="20000"/>
                        <a:lumOff val="80000"/>
                      </a:schemeClr>
                    </a:solidFill>
                  </a:tcPr>
                </a:tc>
                <a:extLst>
                  <a:ext uri="{0D108BD9-81ED-4DB2-BD59-A6C34878D82A}">
                    <a16:rowId xmlns:a16="http://schemas.microsoft.com/office/drawing/2014/main" val="24814682"/>
                  </a:ext>
                </a:extLst>
              </a:tr>
              <a:tr h="979119">
                <a:tc>
                  <a:txBody>
                    <a:bodyPr/>
                    <a:lstStyle/>
                    <a:p>
                      <a:r>
                        <a:rPr lang="en-US" sz="1400" b="1" dirty="0"/>
                        <a:t>May</a:t>
                      </a:r>
                    </a:p>
                    <a:p>
                      <a:endParaRPr lang="en-US" sz="800" b="0" dirty="0"/>
                    </a:p>
                    <a:p>
                      <a:r>
                        <a:rPr lang="en-US" sz="1400" b="0" dirty="0"/>
                        <a:t>PL visit</a:t>
                      </a:r>
                    </a:p>
                    <a:p>
                      <a:r>
                        <a:rPr lang="en-US" sz="800" b="0" dirty="0"/>
                        <a:t>Performance</a:t>
                      </a:r>
                    </a:p>
                  </a:txBody>
                  <a:tcPr>
                    <a:solidFill>
                      <a:schemeClr val="accent1">
                        <a:lumMod val="20000"/>
                        <a:lumOff val="80000"/>
                      </a:schemeClr>
                    </a:solidFill>
                  </a:tcPr>
                </a:tc>
                <a:tc>
                  <a:txBody>
                    <a:bodyPr/>
                    <a:lstStyle/>
                    <a:p>
                      <a:r>
                        <a:rPr lang="en-US" sz="1400" b="1" dirty="0"/>
                        <a:t>June</a:t>
                      </a:r>
                    </a:p>
                    <a:p>
                      <a:endParaRPr lang="en-US" sz="1000" b="1" dirty="0"/>
                    </a:p>
                    <a:p>
                      <a:endParaRPr lang="en-US" sz="1000" b="0" dirty="0"/>
                    </a:p>
                    <a:p>
                      <a:r>
                        <a:rPr lang="en-US" sz="1000" b="0" dirty="0"/>
                        <a:t>evaluations</a:t>
                      </a:r>
                    </a:p>
                  </a:txBody>
                  <a:tcPr>
                    <a:solidFill>
                      <a:schemeClr val="bg1"/>
                    </a:solidFill>
                  </a:tcPr>
                </a:tc>
                <a:tc>
                  <a:txBody>
                    <a:bodyPr/>
                    <a:lstStyle/>
                    <a:p>
                      <a:r>
                        <a:rPr lang="en-US" sz="1400" b="1" dirty="0"/>
                        <a:t>July</a:t>
                      </a:r>
                    </a:p>
                    <a:p>
                      <a:endParaRPr lang="en-US" sz="1400" b="1" dirty="0"/>
                    </a:p>
                    <a:p>
                      <a:r>
                        <a:rPr lang="en-US" sz="1400" b="1" dirty="0"/>
                        <a:t>Report</a:t>
                      </a:r>
                    </a:p>
                  </a:txBody>
                  <a:tcPr>
                    <a:solidFill>
                      <a:schemeClr val="accent6">
                        <a:lumMod val="20000"/>
                        <a:lumOff val="80000"/>
                      </a:schemeClr>
                    </a:solidFill>
                  </a:tcPr>
                </a:tc>
                <a:tc>
                  <a:txBody>
                    <a:bodyPr/>
                    <a:lstStyle/>
                    <a:p>
                      <a:r>
                        <a:rPr lang="en-US" sz="1400" b="1" dirty="0"/>
                        <a:t>Aug</a:t>
                      </a:r>
                    </a:p>
                  </a:txBody>
                  <a:tcPr>
                    <a:solidFill>
                      <a:schemeClr val="accent6">
                        <a:lumMod val="20000"/>
                        <a:lumOff val="80000"/>
                      </a:schemeClr>
                    </a:solidFill>
                  </a:tcPr>
                </a:tc>
                <a:extLst>
                  <a:ext uri="{0D108BD9-81ED-4DB2-BD59-A6C34878D82A}">
                    <a16:rowId xmlns:a16="http://schemas.microsoft.com/office/drawing/2014/main" val="3121377422"/>
                  </a:ext>
                </a:extLst>
              </a:tr>
            </a:tbl>
          </a:graphicData>
        </a:graphic>
      </p:graphicFrame>
      <p:sp>
        <p:nvSpPr>
          <p:cNvPr id="35" name="Rectangle 34">
            <a:extLst>
              <a:ext uri="{FF2B5EF4-FFF2-40B4-BE49-F238E27FC236}">
                <a16:creationId xmlns:a16="http://schemas.microsoft.com/office/drawing/2014/main" id="{74178152-9E10-BB55-FD9D-3CC91BE23FB1}"/>
              </a:ext>
            </a:extLst>
          </p:cNvPr>
          <p:cNvSpPr/>
          <p:nvPr/>
        </p:nvSpPr>
        <p:spPr>
          <a:xfrm>
            <a:off x="783771" y="5904411"/>
            <a:ext cx="274320" cy="30044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3F10FAF-7BE0-D59D-3CD3-782A40A11B89}"/>
              </a:ext>
            </a:extLst>
          </p:cNvPr>
          <p:cNvSpPr txBox="1"/>
          <p:nvPr/>
        </p:nvSpPr>
        <p:spPr>
          <a:xfrm>
            <a:off x="1172985" y="5904411"/>
            <a:ext cx="1544930" cy="369332"/>
          </a:xfrm>
          <a:prstGeom prst="rect">
            <a:avLst/>
          </a:prstGeom>
          <a:noFill/>
        </p:spPr>
        <p:txBody>
          <a:bodyPr wrap="square" rtlCol="0">
            <a:spAutoFit/>
          </a:bodyPr>
          <a:lstStyle/>
          <a:p>
            <a:r>
              <a:rPr lang="en-US" dirty="0"/>
              <a:t>Pupil visit</a:t>
            </a:r>
          </a:p>
        </p:txBody>
      </p:sp>
      <p:sp>
        <p:nvSpPr>
          <p:cNvPr id="37" name="Rectangle 36">
            <a:extLst>
              <a:ext uri="{FF2B5EF4-FFF2-40B4-BE49-F238E27FC236}">
                <a16:creationId xmlns:a16="http://schemas.microsoft.com/office/drawing/2014/main" id="{D81D1ED4-2685-AA6B-807D-65B304EEDF75}"/>
              </a:ext>
            </a:extLst>
          </p:cNvPr>
          <p:cNvSpPr/>
          <p:nvPr/>
        </p:nvSpPr>
        <p:spPr>
          <a:xfrm>
            <a:off x="2832809" y="5912728"/>
            <a:ext cx="274320" cy="300446"/>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495A301-FF1B-1318-2FFF-D639E7C21F69}"/>
              </a:ext>
            </a:extLst>
          </p:cNvPr>
          <p:cNvSpPr txBox="1"/>
          <p:nvPr/>
        </p:nvSpPr>
        <p:spPr>
          <a:xfrm>
            <a:off x="3270340" y="5878285"/>
            <a:ext cx="2216060" cy="369332"/>
          </a:xfrm>
          <a:prstGeom prst="rect">
            <a:avLst/>
          </a:prstGeom>
          <a:noFill/>
        </p:spPr>
        <p:txBody>
          <a:bodyPr wrap="square" rtlCol="0">
            <a:spAutoFit/>
          </a:bodyPr>
          <a:lstStyle/>
          <a:p>
            <a:r>
              <a:rPr lang="en-US" dirty="0"/>
              <a:t>In-school activity</a:t>
            </a:r>
          </a:p>
        </p:txBody>
      </p:sp>
      <p:sp>
        <p:nvSpPr>
          <p:cNvPr id="39" name="Rectangle 38">
            <a:extLst>
              <a:ext uri="{FF2B5EF4-FFF2-40B4-BE49-F238E27FC236}">
                <a16:creationId xmlns:a16="http://schemas.microsoft.com/office/drawing/2014/main" id="{6A0C727E-9B34-23B9-AFC2-EC5A1F7A407D}"/>
              </a:ext>
            </a:extLst>
          </p:cNvPr>
          <p:cNvSpPr/>
          <p:nvPr/>
        </p:nvSpPr>
        <p:spPr>
          <a:xfrm>
            <a:off x="5751442" y="5901451"/>
            <a:ext cx="274320" cy="300446"/>
          </a:xfrm>
          <a:prstGeom prst="rect">
            <a:avLst/>
          </a:prstGeom>
          <a:solidFill>
            <a:schemeClr val="accent2">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966D3F25-524F-3C82-D4C4-4AAA4E3009F8}"/>
              </a:ext>
            </a:extLst>
          </p:cNvPr>
          <p:cNvSpPr txBox="1"/>
          <p:nvPr/>
        </p:nvSpPr>
        <p:spPr>
          <a:xfrm>
            <a:off x="6166240" y="5890008"/>
            <a:ext cx="4119451" cy="646331"/>
          </a:xfrm>
          <a:prstGeom prst="rect">
            <a:avLst/>
          </a:prstGeom>
          <a:noFill/>
        </p:spPr>
        <p:txBody>
          <a:bodyPr wrap="square" rtlCol="0">
            <a:spAutoFit/>
          </a:bodyPr>
          <a:lstStyle/>
          <a:p>
            <a:r>
              <a:rPr lang="en-US" dirty="0"/>
              <a:t>Short Staff visit for interim report (funds permitting – location </a:t>
            </a:r>
            <a:r>
              <a:rPr lang="en-US" dirty="0" err="1"/>
              <a:t>tbd</a:t>
            </a:r>
            <a:r>
              <a:rPr lang="en-US" dirty="0"/>
              <a:t>)</a:t>
            </a:r>
          </a:p>
        </p:txBody>
      </p:sp>
    </p:spTree>
    <p:extLst>
      <p:ext uri="{BB962C8B-B14F-4D97-AF65-F5344CB8AC3E}">
        <p14:creationId xmlns:p14="http://schemas.microsoft.com/office/powerpoint/2010/main" val="3312885466"/>
      </p:ext>
    </p:extLst>
  </p:cSld>
  <p:clrMapOvr>
    <a:masterClrMapping/>
  </p:clrMapOvr>
</p:sld>
</file>

<file path=ppt/theme/theme1.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6fdf2f-622d-497f-b0eb-17079058a7fd" xsi:nil="true"/>
    <lcf76f155ced4ddcb4097134ff3c332f xmlns="5686534b-62a1-4ef4-bab9-f3c83f56430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053328AB6E634DA2897571C2456240" ma:contentTypeVersion="15" ma:contentTypeDescription="Create a new document." ma:contentTypeScope="" ma:versionID="3a859b480cff8949395e03de44919ff0">
  <xsd:schema xmlns:xsd="http://www.w3.org/2001/XMLSchema" xmlns:xs="http://www.w3.org/2001/XMLSchema" xmlns:p="http://schemas.microsoft.com/office/2006/metadata/properties" xmlns:ns2="5686534b-62a1-4ef4-bab9-f3c83f564306" xmlns:ns3="036fdf2f-622d-497f-b0eb-17079058a7fd" targetNamespace="http://schemas.microsoft.com/office/2006/metadata/properties" ma:root="true" ma:fieldsID="a6f8e32b9ab19959a5700a957ff1a4a1" ns2:_="" ns3:_="">
    <xsd:import namespace="5686534b-62a1-4ef4-bab9-f3c83f564306"/>
    <xsd:import namespace="036fdf2f-622d-497f-b0eb-17079058a7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6534b-62a1-4ef4-bab9-f3c83f5643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2be9b24-3ac2-4743-990f-93a208f8047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6fdf2f-622d-497f-b0eb-17079058a7f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e565563-91dd-457c-8f8a-bf18a3c01307}" ma:internalName="TaxCatchAll" ma:showField="CatchAllData" ma:web="036fdf2f-622d-497f-b0eb-17079058a7fd">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C19EF6-FE38-4433-BDC0-4AA9BCC02B94}">
  <ds:schemaRefs>
    <ds:schemaRef ds:uri="http://schemas.microsoft.com/office/2006/metadata/properties"/>
    <ds:schemaRef ds:uri="http://schemas.microsoft.com/office/infopath/2007/PartnerControls"/>
    <ds:schemaRef ds:uri="036fdf2f-622d-497f-b0eb-17079058a7fd"/>
    <ds:schemaRef ds:uri="5686534b-62a1-4ef4-bab9-f3c83f564306"/>
  </ds:schemaRefs>
</ds:datastoreItem>
</file>

<file path=customXml/itemProps2.xml><?xml version="1.0" encoding="utf-8"?>
<ds:datastoreItem xmlns:ds="http://schemas.openxmlformats.org/officeDocument/2006/customXml" ds:itemID="{04E69E37-BA76-4AB6-9D64-1D8C8D981DC9}">
  <ds:schemaRefs>
    <ds:schemaRef ds:uri="http://schemas.microsoft.com/sharepoint/v3/contenttype/forms"/>
  </ds:schemaRefs>
</ds:datastoreItem>
</file>

<file path=customXml/itemProps3.xml><?xml version="1.0" encoding="utf-8"?>
<ds:datastoreItem xmlns:ds="http://schemas.openxmlformats.org/officeDocument/2006/customXml" ds:itemID="{5EB9A19D-6FCB-49F9-836F-97751B667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6534b-62a1-4ef4-bab9-f3c83f564306"/>
    <ds:schemaRef ds:uri="036fdf2f-622d-497f-b0eb-17079058a7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2038</TotalTime>
  <Words>782</Words>
  <Application>Microsoft Office PowerPoint</Application>
  <PresentationFormat>Widescreen</PresentationFormat>
  <Paragraphs>208</Paragraphs>
  <Slides>8</Slides>
  <Notes>0</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Contents Slide Master</vt:lpstr>
      <vt:lpstr>Section Break Slide Master</vt:lpstr>
      <vt:lpstr>Art for Heart’s Sake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Flora Ellis</cp:lastModifiedBy>
  <cp:revision>106</cp:revision>
  <cp:lastPrinted>2023-08-29T15:21:26Z</cp:lastPrinted>
  <dcterms:created xsi:type="dcterms:W3CDTF">2020-01-20T05:08:25Z</dcterms:created>
  <dcterms:modified xsi:type="dcterms:W3CDTF">2024-05-08T20:38:50Z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0x010100D6053328AB6E634DA2897571C2456240</vt:lpwstr>
  </property>
</Properties>
</file>